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76" r:id="rId4"/>
    <p:sldId id="258" r:id="rId5"/>
    <p:sldId id="261" r:id="rId6"/>
    <p:sldId id="272" r:id="rId7"/>
    <p:sldId id="262" r:id="rId8"/>
    <p:sldId id="259" r:id="rId9"/>
    <p:sldId id="275" r:id="rId10"/>
    <p:sldId id="263" r:id="rId11"/>
    <p:sldId id="264" r:id="rId12"/>
    <p:sldId id="273" r:id="rId13"/>
    <p:sldId id="265" r:id="rId14"/>
    <p:sldId id="266" r:id="rId15"/>
    <p:sldId id="268" r:id="rId16"/>
    <p:sldId id="267" r:id="rId17"/>
    <p:sldId id="269" r:id="rId18"/>
    <p:sldId id="270" r:id="rId19"/>
    <p:sldId id="271" r:id="rId20"/>
    <p:sldId id="274" r:id="rId21"/>
    <p:sldId id="257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A6C171-F377-4279-8053-4972C515C2EC}" type="datetimeFigureOut">
              <a:rPr lang="cs-CZ" smtClean="0"/>
              <a:pPr/>
              <a:t>20.5.2012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071390-452D-42A6-AE24-AF776C6F1F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A6C171-F377-4279-8053-4972C515C2EC}" type="datetimeFigureOut">
              <a:rPr lang="cs-CZ" smtClean="0"/>
              <a:pPr/>
              <a:t>20.5.2012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071390-452D-42A6-AE24-AF776C6F1F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A6C171-F377-4279-8053-4972C515C2EC}" type="datetimeFigureOut">
              <a:rPr lang="cs-CZ" smtClean="0"/>
              <a:pPr/>
              <a:t>20.5.2012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071390-452D-42A6-AE24-AF776C6F1F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A6C171-F377-4279-8053-4972C515C2EC}" type="datetimeFigureOut">
              <a:rPr lang="cs-CZ" smtClean="0"/>
              <a:pPr/>
              <a:t>20.5.2012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071390-452D-42A6-AE24-AF776C6F1F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A6C171-F377-4279-8053-4972C515C2EC}" type="datetimeFigureOut">
              <a:rPr lang="cs-CZ" smtClean="0"/>
              <a:pPr/>
              <a:t>20.5.2012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071390-452D-42A6-AE24-AF776C6F1F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A6C171-F377-4279-8053-4972C515C2EC}" type="datetimeFigureOut">
              <a:rPr lang="cs-CZ" smtClean="0"/>
              <a:pPr/>
              <a:t>20.5.2012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071390-452D-42A6-AE24-AF776C6F1F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A6C171-F377-4279-8053-4972C515C2EC}" type="datetimeFigureOut">
              <a:rPr lang="cs-CZ" smtClean="0"/>
              <a:pPr/>
              <a:t>20.5.2012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071390-452D-42A6-AE24-AF776C6F1F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A6C171-F377-4279-8053-4972C515C2EC}" type="datetimeFigureOut">
              <a:rPr lang="cs-CZ" smtClean="0"/>
              <a:pPr/>
              <a:t>20.5.2012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071390-452D-42A6-AE24-AF776C6F1F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A6C171-F377-4279-8053-4972C515C2EC}" type="datetimeFigureOut">
              <a:rPr lang="cs-CZ" smtClean="0"/>
              <a:pPr/>
              <a:t>20.5.2012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071390-452D-42A6-AE24-AF776C6F1F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A6C171-F377-4279-8053-4972C515C2EC}" type="datetimeFigureOut">
              <a:rPr lang="cs-CZ" smtClean="0"/>
              <a:pPr/>
              <a:t>20.5.2012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071390-452D-42A6-AE24-AF776C6F1F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A6C171-F377-4279-8053-4972C515C2EC}" type="datetimeFigureOut">
              <a:rPr lang="cs-CZ" smtClean="0"/>
              <a:pPr/>
              <a:t>20.5.2012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071390-452D-42A6-AE24-AF776C6F1F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BA6C171-F377-4279-8053-4972C515C2EC}" type="datetimeFigureOut">
              <a:rPr lang="cs-CZ" smtClean="0"/>
              <a:pPr/>
              <a:t>20.5.2012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B071390-452D-42A6-AE24-AF776C6F1FD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6000" dirty="0" smtClean="0"/>
              <a:t>ALFRED BERNHARD NOBEL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/>
              <a:t>Nobelova cena</a:t>
            </a:r>
            <a:endParaRPr lang="cs-CZ" sz="4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286256"/>
            <a:ext cx="3997642" cy="1748784"/>
          </a:xfrm>
        </p:spPr>
        <p:txBody>
          <a:bodyPr>
            <a:noAutofit/>
          </a:bodyPr>
          <a:lstStyle/>
          <a:p>
            <a:r>
              <a:rPr lang="cs-CZ" sz="5400" dirty="0" smtClean="0"/>
              <a:t>Nobelova cena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428604"/>
            <a:ext cx="8183880" cy="3714776"/>
          </a:xfrm>
        </p:spPr>
        <p:txBody>
          <a:bodyPr>
            <a:normAutofit fontScale="70000" lnSpcReduction="20000"/>
          </a:bodyPr>
          <a:lstStyle/>
          <a:p>
            <a:endParaRPr lang="cs-CZ" dirty="0" smtClean="0"/>
          </a:p>
          <a:p>
            <a:pPr algn="just"/>
            <a:r>
              <a:rPr lang="cs-CZ" sz="3400" dirty="0" smtClean="0"/>
              <a:t>Rok před smrtí, 27. listopadu 1895, podepsal závěť. V ní vyčlenil částku 9 miliónů dolarů (32 milionů švédských korun) na ustavení nadace, jež by každoročními cenami odměňovala jednotlivce, kteří se zasloužili o pokrok </a:t>
            </a:r>
            <a:r>
              <a:rPr lang="cs-CZ" sz="3400" b="1" dirty="0" smtClean="0"/>
              <a:t>v chemii</a:t>
            </a:r>
            <a:r>
              <a:rPr lang="cs-CZ" sz="3400" dirty="0" smtClean="0"/>
              <a:t>, </a:t>
            </a:r>
            <a:r>
              <a:rPr lang="cs-CZ" sz="3400" b="1" dirty="0" smtClean="0"/>
              <a:t>fyzice a lékařství</a:t>
            </a:r>
            <a:r>
              <a:rPr lang="cs-CZ" sz="3400" dirty="0" smtClean="0"/>
              <a:t>, významně přispěli na poli </a:t>
            </a:r>
            <a:r>
              <a:rPr lang="cs-CZ" sz="3400" b="1" dirty="0" smtClean="0"/>
              <a:t>literatury</a:t>
            </a:r>
            <a:r>
              <a:rPr lang="cs-CZ" sz="3400" dirty="0" smtClean="0"/>
              <a:t> a osobě, která učinila nejvíce pro bratrství mezi národy, pro zákaz nebo zmenšení existujících armád, pro propagaci a konání </a:t>
            </a:r>
            <a:r>
              <a:rPr lang="cs-CZ" sz="3400" b="1" dirty="0" smtClean="0"/>
              <a:t>mírových jednání</a:t>
            </a:r>
            <a:r>
              <a:rPr lang="cs-CZ" sz="3400" dirty="0" smtClean="0"/>
              <a:t>.</a:t>
            </a:r>
          </a:p>
          <a:p>
            <a:pPr>
              <a:buNone/>
            </a:pPr>
            <a:r>
              <a:rPr lang="cs-CZ" sz="3400" dirty="0" smtClean="0"/>
              <a:t> 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575173"/>
            <a:ext cx="2815269" cy="278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500570"/>
            <a:ext cx="8183880" cy="1534470"/>
          </a:xfrm>
        </p:spPr>
        <p:txBody>
          <a:bodyPr>
            <a:noAutofit/>
          </a:bodyPr>
          <a:lstStyle/>
          <a:p>
            <a:r>
              <a:rPr lang="cs-CZ" sz="4800" dirty="0" smtClean="0"/>
              <a:t>Místa předávání Nobelovy ceny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613028"/>
          </a:xfrm>
        </p:spPr>
        <p:txBody>
          <a:bodyPr>
            <a:normAutofit fontScale="92500" lnSpcReduction="20000"/>
          </a:bodyPr>
          <a:lstStyle/>
          <a:p>
            <a:pPr algn="just"/>
            <a:endParaRPr lang="cs-CZ" dirty="0" smtClean="0"/>
          </a:p>
          <a:p>
            <a:pPr algn="just"/>
            <a:r>
              <a:rPr lang="cs-CZ" sz="3000" dirty="0" smtClean="0"/>
              <a:t>Každý rok </a:t>
            </a:r>
            <a:r>
              <a:rPr lang="cs-CZ" sz="3000" b="1" dirty="0" smtClean="0"/>
              <a:t>10. prosince</a:t>
            </a:r>
            <a:r>
              <a:rPr lang="cs-CZ" sz="3000" dirty="0" smtClean="0"/>
              <a:t>, tj. v den výročí úmrtí Nobela, předává švédský král při slavnostním ceremoniálu </a:t>
            </a:r>
            <a:r>
              <a:rPr lang="cs-CZ" sz="3000" b="1" dirty="0" smtClean="0"/>
              <a:t>ve Stockholmu </a:t>
            </a:r>
            <a:r>
              <a:rPr lang="cs-CZ" sz="3000" dirty="0" smtClean="0"/>
              <a:t>do rukou laureátů Nobelovy ceny diplom a zlatou medaili. Nobelova cena za mír je ve stejný den předávána </a:t>
            </a:r>
            <a:r>
              <a:rPr lang="cs-CZ" sz="3000" b="1" dirty="0" smtClean="0"/>
              <a:t>v Oslo </a:t>
            </a:r>
            <a:r>
              <a:rPr lang="cs-CZ" sz="3000" dirty="0" smtClean="0"/>
              <a:t>předsedou norského Nobelova výboru za přítomnosti norského </a:t>
            </a:r>
            <a:r>
              <a:rPr lang="cs-CZ" sz="3000" dirty="0" smtClean="0"/>
              <a:t>krále. </a:t>
            </a:r>
            <a:endParaRPr lang="cs-CZ" sz="3000" dirty="0" smtClean="0"/>
          </a:p>
          <a:p>
            <a:pPr algn="just">
              <a:buNone/>
            </a:pPr>
            <a:r>
              <a:rPr lang="cs-CZ" sz="3000" dirty="0" smtClean="0"/>
              <a:t> 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857628"/>
            <a:ext cx="3357586" cy="251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571480"/>
            <a:ext cx="3680232" cy="244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142984"/>
            <a:ext cx="3787841" cy="312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1000100" y="4643446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smtClean="0"/>
              <a:t>První udílení Nobelovy ceny v roce 1901 ve Stockholmu     </a:t>
            </a:r>
            <a:endParaRPr lang="cs-CZ" dirty="0" smtClean="0"/>
          </a:p>
          <a:p>
            <a:pPr algn="ctr"/>
            <a:r>
              <a:rPr lang="cs-CZ" i="1" dirty="0" smtClean="0"/>
              <a:t> 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714876" y="3143248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smtClean="0"/>
              <a:t>Modrý sál, kde se předává    Nobelova cena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15"/>
          <p:cNvSpPr>
            <a:spLocks noGrp="1"/>
          </p:cNvSpPr>
          <p:nvPr>
            <p:ph type="body" idx="4294967295"/>
          </p:nvPr>
        </p:nvSpPr>
        <p:spPr>
          <a:xfrm>
            <a:off x="4286248" y="571480"/>
            <a:ext cx="4572032" cy="585791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cs-CZ" dirty="0" smtClean="0"/>
              <a:t>Nobelova cena je financována pouze </a:t>
            </a:r>
          </a:p>
          <a:p>
            <a:pPr algn="ctr">
              <a:buNone/>
            </a:pPr>
            <a:r>
              <a:rPr lang="cs-CZ" dirty="0" smtClean="0"/>
              <a:t>z peněz ze závěti, kterou spravuje švédská Akademie věd. Ceny jsou vypláceny z úroků (asi 160 000 švédských korun). Laureáti si kromě medaile s Nobelovým portrétem a originálního diplomu odnesou finanční odměnu v hodnotě 10 miliónů švédských korun (přibližně 27,5 miliónů korun). Ocenění si mezi sebe mohou rozdělit až tři lidé, neuděluje se však posmrtně.</a:t>
            </a:r>
          </a:p>
          <a:p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4098581" cy="2197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ovéPole 19"/>
          <p:cNvSpPr txBox="1"/>
          <p:nvPr/>
        </p:nvSpPr>
        <p:spPr>
          <a:xfrm>
            <a:off x="857224" y="4429132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 rot="10800000" flipV="1">
            <a:off x="428596" y="3929066"/>
            <a:ext cx="3786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smtClean="0"/>
              <a:t>Přední strana medaile s portrétem Alfréda  Nobela a zadní strana medaile podle oborů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286388"/>
            <a:ext cx="8183880" cy="748652"/>
          </a:xfrm>
        </p:spPr>
        <p:txBody>
          <a:bodyPr>
            <a:normAutofit/>
          </a:bodyPr>
          <a:lstStyle/>
          <a:p>
            <a:r>
              <a:rPr lang="cs-CZ" sz="4000" dirty="0" smtClean="0"/>
              <a:t>Zajímavosti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27474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cs-CZ" sz="7400" dirty="0" smtClean="0"/>
              <a:t>jména všech nominovaných zůstávají tajná po dobu padesáti let. Znamená to, že o kandidátech z let 1961–2011 není oficiálně nic známo</a:t>
            </a:r>
          </a:p>
          <a:p>
            <a:pPr algn="just"/>
            <a:r>
              <a:rPr lang="cs-CZ" sz="7400" dirty="0" smtClean="0"/>
              <a:t>o tom, jak vypadají diplomy, rozhodují instituce, které danou cenu udělují</a:t>
            </a:r>
          </a:p>
          <a:p>
            <a:pPr algn="just"/>
            <a:r>
              <a:rPr lang="cs-CZ" sz="7400" dirty="0" smtClean="0"/>
              <a:t>jeden z posledních objevených prvků periodické soustavy s atomovým číslem 102 byl nazván </a:t>
            </a:r>
            <a:r>
              <a:rPr lang="cs-CZ" sz="7400" b="1" dirty="0" smtClean="0"/>
              <a:t>nobelium</a:t>
            </a:r>
          </a:p>
          <a:p>
            <a:pPr algn="just"/>
            <a:r>
              <a:rPr lang="cs-CZ" sz="7400" dirty="0" smtClean="0"/>
              <a:t>od roku 1974 je možné udělit Nobelovu cenu i posmrtně osobě, jež byla vyhlášena nositelem ceny, ovšem zemřela před slavnostním předáním dne 10. prosince</a:t>
            </a:r>
          </a:p>
          <a:p>
            <a:pPr algn="just"/>
            <a:r>
              <a:rPr lang="cs-CZ" sz="7400" dirty="0" smtClean="0"/>
              <a:t>Nobelovu cenu získalo za celou dobu její historie (až do roku 2010) na 817 lidí (z toho 40 žen) a 23 </a:t>
            </a:r>
            <a:r>
              <a:rPr lang="cs-CZ" sz="7400" dirty="0" smtClean="0"/>
              <a:t>organizací</a:t>
            </a:r>
            <a:endParaRPr lang="cs-CZ" sz="7400" dirty="0" smtClean="0"/>
          </a:p>
          <a:p>
            <a:pPr algn="just">
              <a:buNone/>
            </a:pPr>
            <a:endParaRPr lang="cs-CZ" sz="7400" dirty="0" smtClean="0"/>
          </a:p>
          <a:p>
            <a:pPr algn="just">
              <a:buNone/>
            </a:pPr>
            <a:endParaRPr lang="cs-CZ" sz="3400" b="1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960438" y="530225"/>
            <a:ext cx="7897842" cy="3470279"/>
          </a:xfrm>
        </p:spPr>
        <p:txBody>
          <a:bodyPr/>
          <a:lstStyle/>
          <a:p>
            <a:endParaRPr lang="cs-CZ" dirty="0" smtClean="0"/>
          </a:p>
          <a:p>
            <a:r>
              <a:rPr lang="cs-CZ" sz="3600" dirty="0" smtClean="0"/>
              <a:t>Jaroslav </a:t>
            </a:r>
            <a:r>
              <a:rPr lang="cs-CZ" sz="3600" dirty="0" err="1" smtClean="0"/>
              <a:t>Heyrovský</a:t>
            </a:r>
            <a:r>
              <a:rPr lang="cs-CZ" sz="3600" dirty="0" smtClean="0"/>
              <a:t>, 1959</a:t>
            </a:r>
          </a:p>
          <a:p>
            <a:pPr>
              <a:buNone/>
            </a:pPr>
            <a:endParaRPr lang="cs-CZ" sz="3600" dirty="0" smtClean="0"/>
          </a:p>
          <a:p>
            <a:r>
              <a:rPr lang="cs-CZ" sz="3600" dirty="0" smtClean="0"/>
              <a:t>Jaroslav Seifert, 1984</a:t>
            </a:r>
          </a:p>
          <a:p>
            <a:pPr>
              <a:buNone/>
            </a:pPr>
            <a:endParaRPr lang="cs-CZ" sz="3600" dirty="0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960438" y="4071942"/>
            <a:ext cx="7612090" cy="1963733"/>
          </a:xfrm>
        </p:spPr>
        <p:txBody>
          <a:bodyPr>
            <a:noAutofit/>
          </a:bodyPr>
          <a:lstStyle/>
          <a:p>
            <a:r>
              <a:rPr lang="cs-CZ" sz="6000" dirty="0" smtClean="0"/>
              <a:t>Čeští nositelé Nobelovy ceny</a:t>
            </a:r>
            <a:endParaRPr lang="cs-CZ" sz="6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960438" y="5072074"/>
            <a:ext cx="8183562" cy="965189"/>
          </a:xfrm>
        </p:spPr>
        <p:txBody>
          <a:bodyPr>
            <a:normAutofit/>
          </a:bodyPr>
          <a:lstStyle/>
          <a:p>
            <a:r>
              <a:rPr lang="cs-CZ" sz="5400" dirty="0" smtClean="0"/>
              <a:t>Jaroslav </a:t>
            </a:r>
            <a:r>
              <a:rPr lang="cs-CZ" sz="5400" dirty="0" err="1" smtClean="0"/>
              <a:t>Heyrovský</a:t>
            </a:r>
            <a:endParaRPr lang="cs-CZ" sz="5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4294967295"/>
          </p:nvPr>
        </p:nvSpPr>
        <p:spPr>
          <a:xfrm>
            <a:off x="285720" y="530224"/>
            <a:ext cx="4143404" cy="4684725"/>
          </a:xfrm>
        </p:spPr>
        <p:txBody>
          <a:bodyPr>
            <a:normAutofit fontScale="92500" lnSpcReduction="20000"/>
          </a:bodyPr>
          <a:lstStyle/>
          <a:p>
            <a:pPr algn="ctr"/>
            <a:endParaRPr lang="cs-CZ" dirty="0" smtClean="0"/>
          </a:p>
          <a:p>
            <a:pPr algn="ctr"/>
            <a:r>
              <a:rPr lang="cs-CZ" dirty="0" smtClean="0"/>
              <a:t>Prvním českým (respektive československým) nositelem Nobelovy ceny se stal v roce 1959 Jaroslav </a:t>
            </a:r>
            <a:r>
              <a:rPr lang="cs-CZ" dirty="0" err="1" smtClean="0"/>
              <a:t>Heyrovský</a:t>
            </a:r>
            <a:r>
              <a:rPr lang="cs-CZ" dirty="0" smtClean="0"/>
              <a:t>. Nobelovu cenu za chemii si odnesl za "objev a rozvoj polarografických a analytických </a:t>
            </a:r>
            <a:r>
              <a:rPr lang="cs-CZ" dirty="0" smtClean="0"/>
              <a:t>metod."          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683945"/>
            <a:ext cx="3643338" cy="441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3857652" cy="271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000240"/>
            <a:ext cx="324206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214686"/>
            <a:ext cx="4000528" cy="32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 rot="10800000" flipV="1">
            <a:off x="4857752" y="5286388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smtClean="0"/>
              <a:t>Diplom a medaile laureáta Nobelovy ceny profesora Jaroslava </a:t>
            </a:r>
            <a:r>
              <a:rPr lang="cs-CZ" i="1" dirty="0" err="1" smtClean="0"/>
              <a:t>Heyrovského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500562" y="571481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smtClean="0"/>
              <a:t>Jaroslav </a:t>
            </a:r>
            <a:r>
              <a:rPr lang="cs-CZ" i="1" dirty="0" err="1" smtClean="0"/>
              <a:t>Heyrovský</a:t>
            </a:r>
            <a:r>
              <a:rPr lang="cs-CZ" i="1" dirty="0" smtClean="0"/>
              <a:t> přebírá Nobelovu cenu </a:t>
            </a:r>
            <a:endParaRPr lang="cs-CZ" i="1" dirty="0" smtClean="0"/>
          </a:p>
          <a:p>
            <a:pPr algn="ctr"/>
            <a:r>
              <a:rPr lang="cs-CZ" i="1" dirty="0" smtClean="0"/>
              <a:t>od </a:t>
            </a:r>
            <a:r>
              <a:rPr lang="cs-CZ" i="1" dirty="0" smtClean="0"/>
              <a:t>švédského krále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960438" y="4643446"/>
            <a:ext cx="3540124" cy="1393817"/>
          </a:xfrm>
        </p:spPr>
        <p:txBody>
          <a:bodyPr>
            <a:noAutofit/>
          </a:bodyPr>
          <a:lstStyle/>
          <a:p>
            <a:r>
              <a:rPr lang="cs-CZ" sz="4800" dirty="0" smtClean="0"/>
              <a:t>Jaroslav Seifert</a:t>
            </a:r>
            <a:endParaRPr lang="cs-CZ" sz="4800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3216162" cy="3999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786190"/>
            <a:ext cx="3327699" cy="253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4071934" y="714356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smtClean="0"/>
              <a:t>Literární </a:t>
            </a:r>
            <a:r>
              <a:rPr lang="cs-CZ" sz="2400" dirty="0" smtClean="0"/>
              <a:t>Nobelovu cenu </a:t>
            </a:r>
            <a:r>
              <a:rPr lang="cs-CZ" sz="2400" dirty="0" smtClean="0"/>
              <a:t>získal za </a:t>
            </a:r>
            <a:r>
              <a:rPr lang="cs-CZ" sz="2400" dirty="0" smtClean="0"/>
              <a:t>"svou poezii obdařenou svěžestí, smyslností a bohatou tvořivostí, poezii poskytující osvobozující pohled na nezdolnost a přizpůsobivost </a:t>
            </a:r>
            <a:r>
              <a:rPr lang="cs-CZ" sz="2400" dirty="0" smtClean="0"/>
              <a:t>člověka." </a:t>
            </a:r>
            <a:endParaRPr lang="cs-CZ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Zajímaví nositelé Nobelovy ceny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7035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Nobelovu cenu získala v roce 1979 Matka </a:t>
            </a:r>
            <a:r>
              <a:rPr lang="cs-CZ" dirty="0" smtClean="0"/>
              <a:t>Tereza</a:t>
            </a:r>
            <a:endParaRPr lang="cs-CZ" dirty="0" smtClean="0"/>
          </a:p>
          <a:p>
            <a:r>
              <a:rPr lang="cs-CZ" dirty="0" smtClean="0"/>
              <a:t>j</a:t>
            </a:r>
            <a:r>
              <a:rPr lang="cs-CZ" dirty="0" smtClean="0"/>
              <a:t>ediným </a:t>
            </a:r>
            <a:r>
              <a:rPr lang="cs-CZ" dirty="0" smtClean="0"/>
              <a:t>laureátem, který získal dvě ceny, aniž by některou z nich sdílel s někým dalším, je </a:t>
            </a:r>
            <a:r>
              <a:rPr lang="cs-CZ" dirty="0" err="1" smtClean="0"/>
              <a:t>Linus</a:t>
            </a:r>
            <a:r>
              <a:rPr lang="cs-CZ" dirty="0" smtClean="0"/>
              <a:t> </a:t>
            </a:r>
            <a:r>
              <a:rPr lang="cs-CZ" dirty="0" err="1" smtClean="0"/>
              <a:t>Pauling</a:t>
            </a:r>
            <a:r>
              <a:rPr lang="cs-CZ" dirty="0" smtClean="0"/>
              <a:t>, oceněný v roce 1954 za chemii a v roce 1962 za </a:t>
            </a:r>
            <a:r>
              <a:rPr lang="cs-CZ" dirty="0" smtClean="0"/>
              <a:t>mír</a:t>
            </a:r>
            <a:endParaRPr lang="cs-CZ" dirty="0" smtClean="0"/>
          </a:p>
          <a:p>
            <a:r>
              <a:rPr lang="cs-CZ" dirty="0" smtClean="0"/>
              <a:t>n</a:t>
            </a:r>
            <a:r>
              <a:rPr lang="cs-CZ" dirty="0" smtClean="0"/>
              <a:t>ejúspěšnější </a:t>
            </a:r>
            <a:r>
              <a:rPr lang="cs-CZ" dirty="0" smtClean="0"/>
              <a:t>z organizací  je Červený kříž, který si v letech 1917, 1944 a 1963 odnesl Nobelovu cenu </a:t>
            </a:r>
            <a:r>
              <a:rPr lang="cs-CZ" dirty="0" smtClean="0"/>
              <a:t>míru</a:t>
            </a:r>
            <a:endParaRPr lang="cs-CZ" dirty="0" smtClean="0"/>
          </a:p>
          <a:p>
            <a:r>
              <a:rPr lang="cs-CZ" dirty="0" smtClean="0"/>
              <a:t>n</a:t>
            </a:r>
            <a:r>
              <a:rPr lang="cs-CZ" dirty="0" smtClean="0"/>
              <a:t>ejúspěšnější </a:t>
            </a:r>
            <a:r>
              <a:rPr lang="cs-CZ" dirty="0" smtClean="0"/>
              <a:t>ženou je Marie Curie-</a:t>
            </a:r>
            <a:r>
              <a:rPr lang="cs-CZ" dirty="0" err="1" smtClean="0"/>
              <a:t>Sklodowská</a:t>
            </a:r>
            <a:r>
              <a:rPr lang="cs-CZ" dirty="0" smtClean="0"/>
              <a:t>, která získala dvě Nobelovy ceny - za fyziku a chemii (1903, 1911</a:t>
            </a:r>
            <a:r>
              <a:rPr lang="cs-CZ" dirty="0" smtClean="0"/>
              <a:t>)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02920" y="4786322"/>
            <a:ext cx="8183880" cy="1250828"/>
          </a:xfrm>
        </p:spPr>
        <p:txBody>
          <a:bodyPr>
            <a:noAutofit/>
          </a:bodyPr>
          <a:lstStyle/>
          <a:p>
            <a:r>
              <a:rPr lang="cs-CZ" sz="4000" dirty="0" smtClean="0"/>
              <a:t>Švédský chemik, </a:t>
            </a:r>
            <a:br>
              <a:rPr lang="cs-CZ" sz="4000" dirty="0" smtClean="0"/>
            </a:br>
            <a:r>
              <a:rPr lang="cs-CZ" sz="4000" dirty="0" smtClean="0"/>
              <a:t>továrník a vynálezce </a:t>
            </a:r>
            <a:endParaRPr lang="cs-CZ" sz="4000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4294967295"/>
          </p:nvPr>
        </p:nvSpPr>
        <p:spPr>
          <a:xfrm>
            <a:off x="4214810" y="1142984"/>
            <a:ext cx="4287840" cy="3000396"/>
          </a:xfrm>
        </p:spPr>
        <p:txBody>
          <a:bodyPr/>
          <a:lstStyle/>
          <a:p>
            <a:r>
              <a:rPr lang="cs-CZ" dirty="0" smtClean="0"/>
              <a:t>21. října 1833 </a:t>
            </a:r>
            <a:r>
              <a:rPr lang="cs-CZ" dirty="0" smtClean="0"/>
              <a:t>- </a:t>
            </a:r>
            <a:r>
              <a:rPr lang="cs-CZ" dirty="0" smtClean="0"/>
              <a:t>Stockholm,Švédsko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10. prosince 1896 - San </a:t>
            </a:r>
            <a:r>
              <a:rPr lang="cs-CZ" dirty="0" err="1" smtClean="0"/>
              <a:t>Remo</a:t>
            </a:r>
            <a:r>
              <a:rPr lang="cs-CZ" dirty="0" smtClean="0"/>
              <a:t>, Itálie</a:t>
            </a:r>
            <a:endParaRPr lang="cs-CZ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71480"/>
            <a:ext cx="2928958" cy="419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500034" y="5643578"/>
            <a:ext cx="5254636" cy="765173"/>
          </a:xfrm>
        </p:spPr>
        <p:txBody>
          <a:bodyPr>
            <a:normAutofit/>
          </a:bodyPr>
          <a:lstStyle/>
          <a:p>
            <a:r>
              <a:rPr lang="cs-CZ" sz="4000" dirty="0" smtClean="0"/>
              <a:t>Diskutovaná cena</a:t>
            </a:r>
            <a:endParaRPr lang="cs-CZ" sz="4000" dirty="0"/>
          </a:p>
        </p:txBody>
      </p:sp>
      <p:sp>
        <p:nvSpPr>
          <p:cNvPr id="3" name="Obdélník 2"/>
          <p:cNvSpPr/>
          <p:nvPr/>
        </p:nvSpPr>
        <p:spPr>
          <a:xfrm>
            <a:off x="571472" y="428604"/>
            <a:ext cx="80010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 err="1" smtClean="0"/>
              <a:t>Barack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Obama</a:t>
            </a:r>
            <a:r>
              <a:rPr lang="cs-CZ" sz="2000" b="1" dirty="0" smtClean="0"/>
              <a:t> v roce 2009 </a:t>
            </a:r>
            <a:r>
              <a:rPr lang="cs-CZ" sz="2000" dirty="0" smtClean="0"/>
              <a:t>jako čtvrtý americký prezident převzal na radnici v norském Oslu Nobelovu cenu za mír.  Nobelův výbor ho ocenil za snahu o posílení mezinárodní diplomacie a spolupráce. Porota vyzdvihla </a:t>
            </a:r>
            <a:r>
              <a:rPr lang="cs-CZ" sz="2000" dirty="0" err="1" smtClean="0"/>
              <a:t>Obamovu</a:t>
            </a:r>
            <a:r>
              <a:rPr lang="cs-CZ" sz="2000" dirty="0" smtClean="0"/>
              <a:t> vstřícnost vůči muslimskému světu, jeho úsilí o obnovení dialogu na Blízkém východě a snahu o globální jaderné odzbrojení. Výbor jméno laureáta oznámil v říjnu. Čelil pak kritice, že ocenění nového amerického prezidenta bylo předčasné.</a:t>
            </a:r>
            <a:endParaRPr lang="cs-CZ" sz="20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286124"/>
            <a:ext cx="3786215" cy="242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 b="4682"/>
          <a:stretch>
            <a:fillRect/>
          </a:stretch>
        </p:blipFill>
        <p:spPr bwMode="auto">
          <a:xfrm>
            <a:off x="5857884" y="3286124"/>
            <a:ext cx="2855698" cy="308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 smtClean="0"/>
              <a:t>Zdroje</a:t>
            </a:r>
            <a:endParaRPr lang="cs-CZ" sz="54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CRAUGHWELL, T. J. Nejznámější vědci ve službách války. 1. </a:t>
            </a:r>
            <a:r>
              <a:rPr lang="cs-CZ" dirty="0" err="1" smtClean="0"/>
              <a:t>vyd</a:t>
            </a:r>
            <a:r>
              <a:rPr lang="cs-CZ" dirty="0" smtClean="0"/>
              <a:t>. </a:t>
            </a:r>
            <a:r>
              <a:rPr lang="cs-CZ" dirty="0" err="1" smtClean="0"/>
              <a:t>Frýdek</a:t>
            </a:r>
            <a:r>
              <a:rPr lang="cs-CZ" dirty="0" smtClean="0"/>
              <a:t>-Místek: </a:t>
            </a:r>
            <a:r>
              <a:rPr lang="cs-CZ" dirty="0" err="1" smtClean="0"/>
              <a:t>Alpress</a:t>
            </a:r>
            <a:r>
              <a:rPr lang="cs-CZ" dirty="0" smtClean="0"/>
              <a:t>, 2011. ISBN 978-80-7362-951-9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URL: http://svetvedy.cz/alfred-nobel-%E2%80%93-muz-plny-paradoxu/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URL:http://www.</a:t>
            </a:r>
            <a:r>
              <a:rPr lang="cs-CZ" dirty="0" err="1" smtClean="0"/>
              <a:t>rucevzhuru.cz</a:t>
            </a:r>
            <a:r>
              <a:rPr lang="cs-CZ" dirty="0" smtClean="0"/>
              <a:t>/index.</a:t>
            </a:r>
            <a:r>
              <a:rPr lang="cs-CZ" dirty="0" err="1" smtClean="0"/>
              <a:t>php</a:t>
            </a:r>
            <a:r>
              <a:rPr lang="cs-CZ" dirty="0" smtClean="0"/>
              <a:t>/technika/18-</a:t>
            </a:r>
            <a:r>
              <a:rPr lang="cs-CZ" dirty="0" err="1" smtClean="0"/>
              <a:t>nobelajehodynamit.html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 </a:t>
            </a:r>
          </a:p>
          <a:p>
            <a:r>
              <a:rPr lang="cs-CZ" dirty="0" smtClean="0"/>
              <a:t>URL: http://abicko.avcr.cz/2011/07/05/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5286388"/>
            <a:ext cx="8183880" cy="694370"/>
          </a:xfrm>
        </p:spPr>
        <p:txBody>
          <a:bodyPr>
            <a:normAutofit fontScale="90000"/>
          </a:bodyPr>
          <a:lstStyle/>
          <a:p>
            <a:r>
              <a:rPr lang="cs-CZ" sz="4800" dirty="0" smtClean="0"/>
              <a:t>Rodinné poměry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428604"/>
            <a:ext cx="8183880" cy="4929222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cs-CZ" sz="5100" dirty="0" smtClean="0"/>
              <a:t>otec </a:t>
            </a:r>
            <a:r>
              <a:rPr lang="cs-CZ" sz="5100" dirty="0" err="1" smtClean="0"/>
              <a:t>Immanuel</a:t>
            </a:r>
            <a:r>
              <a:rPr lang="cs-CZ" sz="5100" dirty="0" smtClean="0"/>
              <a:t> Nobel byl inženýr a vynálezce, stavitel mostů </a:t>
            </a:r>
          </a:p>
          <a:p>
            <a:pPr algn="just"/>
            <a:r>
              <a:rPr lang="cs-CZ" sz="5100" dirty="0" smtClean="0"/>
              <a:t>matka </a:t>
            </a:r>
            <a:r>
              <a:rPr lang="cs-CZ" sz="5100" dirty="0" err="1" smtClean="0"/>
              <a:t>Andriette</a:t>
            </a:r>
            <a:r>
              <a:rPr lang="cs-CZ" sz="5100" dirty="0" smtClean="0"/>
              <a:t> </a:t>
            </a:r>
            <a:r>
              <a:rPr lang="cs-CZ" sz="5100" dirty="0" err="1" smtClean="0"/>
              <a:t>Ahlsell</a:t>
            </a:r>
            <a:r>
              <a:rPr lang="cs-CZ" sz="5100" dirty="0" smtClean="0"/>
              <a:t> Nobel pocházela z bohaté rodiny</a:t>
            </a:r>
          </a:p>
          <a:p>
            <a:pPr algn="just"/>
            <a:r>
              <a:rPr lang="cs-CZ" sz="5100" dirty="0" smtClean="0"/>
              <a:t>Alfred měl tři bratry - Roberta, </a:t>
            </a:r>
            <a:r>
              <a:rPr lang="cs-CZ" sz="5100" dirty="0" err="1" smtClean="0"/>
              <a:t>Ludviga</a:t>
            </a:r>
            <a:r>
              <a:rPr lang="cs-CZ" sz="5100" dirty="0" smtClean="0"/>
              <a:t>, Emila</a:t>
            </a:r>
          </a:p>
          <a:p>
            <a:pPr algn="just">
              <a:buNone/>
            </a:pPr>
            <a:endParaRPr lang="cs-CZ" sz="5100" dirty="0" smtClean="0"/>
          </a:p>
          <a:p>
            <a:pPr algn="just"/>
            <a:r>
              <a:rPr lang="cs-CZ" sz="5100" dirty="0" smtClean="0"/>
              <a:t>neabsolvoval žádnou školu ani univerzitu </a:t>
            </a:r>
          </a:p>
          <a:p>
            <a:pPr algn="just"/>
            <a:r>
              <a:rPr lang="cs-CZ" sz="5100" dirty="0" smtClean="0"/>
              <a:t>o jeho vzdělání se postarali soukromí učitelé </a:t>
            </a:r>
          </a:p>
          <a:p>
            <a:pPr algn="just">
              <a:buNone/>
            </a:pPr>
            <a:r>
              <a:rPr lang="cs-CZ" sz="5100" dirty="0" smtClean="0"/>
              <a:t>   a studijní pobyty na prestižních pracovištích</a:t>
            </a:r>
          </a:p>
          <a:p>
            <a:pPr algn="just">
              <a:buNone/>
            </a:pPr>
            <a:endParaRPr lang="cs-CZ" sz="5100" dirty="0" smtClean="0"/>
          </a:p>
          <a:p>
            <a:pPr algn="just"/>
            <a:r>
              <a:rPr lang="cs-CZ" sz="5100" dirty="0" smtClean="0"/>
              <a:t>nikdy se neoženil</a:t>
            </a:r>
          </a:p>
          <a:p>
            <a:pPr algn="just"/>
            <a:r>
              <a:rPr lang="cs-CZ" sz="5100" dirty="0" smtClean="0"/>
              <a:t>cítil se osamělý a ve 43 letech se už považoval – i díky chatrnému zdraví – za opuštěného </a:t>
            </a:r>
          </a:p>
          <a:p>
            <a:pPr algn="just">
              <a:buNone/>
            </a:pPr>
            <a:r>
              <a:rPr lang="cs-CZ" sz="5100" dirty="0" smtClean="0"/>
              <a:t>  a uštvaného člověka bez lásky, bez přátel, bez domova</a:t>
            </a:r>
          </a:p>
          <a:p>
            <a:pPr algn="just"/>
            <a:endParaRPr lang="cs-CZ" sz="5100" dirty="0" smtClean="0"/>
          </a:p>
          <a:p>
            <a:pPr algn="just"/>
            <a:endParaRPr lang="cs-CZ" sz="5100" dirty="0" smtClean="0"/>
          </a:p>
          <a:p>
            <a:pPr algn="just"/>
            <a:endParaRPr lang="cs-CZ" sz="51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 smtClean="0"/>
              <a:t>DYNAMIT</a:t>
            </a:r>
            <a:endParaRPr lang="cs-CZ" sz="4400" dirty="0"/>
          </a:p>
        </p:txBody>
      </p:sp>
      <p:sp>
        <p:nvSpPr>
          <p:cNvPr id="6" name="Obdélník 5"/>
          <p:cNvSpPr/>
          <p:nvPr/>
        </p:nvSpPr>
        <p:spPr>
          <a:xfrm>
            <a:off x="642910" y="642918"/>
            <a:ext cx="77867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Vynález dynamitu</a:t>
            </a:r>
            <a:r>
              <a:rPr lang="cs-CZ" sz="2400" dirty="0" smtClean="0"/>
              <a:t> </a:t>
            </a:r>
            <a:r>
              <a:rPr lang="cs-CZ" sz="2400" b="1" dirty="0" smtClean="0"/>
              <a:t>(1866 - 1867) </a:t>
            </a:r>
            <a:r>
              <a:rPr lang="cs-CZ" sz="2400" dirty="0" smtClean="0"/>
              <a:t>přinesl Nobelovi obrovský majetek. Omlouval ho celkem právem jako dobrodiní, jímž </a:t>
            </a:r>
            <a:r>
              <a:rPr lang="cs-CZ" sz="2400" b="1" dirty="0" smtClean="0"/>
              <a:t>chtěl lidstvu poskytnout spolehlivou a bezpečnou důlní třaskavinu</a:t>
            </a:r>
            <a:r>
              <a:rPr lang="cs-CZ" sz="2400" dirty="0" smtClean="0"/>
              <a:t>. Dynamit nahradil nebezpečný nitroglycerin, nevypočitatelnou střelnou bavlnu, případně málo účinný černý střelný prach.  Dynamit se záhy stal žádaným zbožím. Alfred Nobel otevřel v 70. letech 19. stol. 14 továren na výrobu dynamitu, jehož produkce vzrůstala z 11 tun na 5000 tun. Vynikajícím způsobem spojil schopnosti skvělého vědce a vynálezce s vlastnostmi prozřetelného průmyslníka.</a:t>
            </a:r>
            <a:endParaRPr lang="cs-CZ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57224" y="857232"/>
            <a:ext cx="72152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dirty="0" smtClean="0"/>
              <a:t>Použití dynamitu ve zbrojařském průmyslu však nedokázal zabránit. Vytvořil trhavinu, která byla zhruba 80 let nejničivější konvenční výbušninou, která v řadě válek </a:t>
            </a:r>
          </a:p>
          <a:p>
            <a:pPr algn="just"/>
            <a:r>
              <a:rPr lang="cs-CZ" sz="2400" dirty="0" smtClean="0"/>
              <a:t>a konfliktů zmařila desítky miliony životů.  Nenaplnila se Nobelova myšlenka, jak ji sám popsal: </a:t>
            </a:r>
            <a:r>
              <a:rPr lang="cs-CZ" sz="2400" b="1" dirty="0" smtClean="0"/>
              <a:t>"Okamžik, kdy se dvě armády budou moci během jediné minuty navzájem zničit, jistě odradí všechny civilizované státy od válek a přinutí je rozpustit armády."</a:t>
            </a:r>
            <a:endParaRPr lang="cs-CZ" sz="2400" b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Nebezpečná výbušnina</a:t>
            </a:r>
            <a:endParaRPr lang="cs-CZ" sz="4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643182"/>
            <a:ext cx="4143404" cy="378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2143108" y="642918"/>
            <a:ext cx="450059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 - Křemelina nasáklá nitroglycerinem</a:t>
            </a:r>
            <a:b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 - Ochranný nátěr kolem výbušného materiálu</a:t>
            </a:r>
            <a:b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 - Víčko</a:t>
            </a:r>
            <a:b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 - Zápalný drát</a:t>
            </a:r>
            <a:b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 - Páska držící dynamit pohromadě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dynamitu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98912"/>
          </a:xfrm>
        </p:spPr>
        <p:txBody>
          <a:bodyPr>
            <a:normAutofit/>
          </a:bodyPr>
          <a:lstStyle/>
          <a:p>
            <a:r>
              <a:rPr lang="cs-CZ" dirty="0" smtClean="0"/>
              <a:t>při stavbě železnic, ražení tunelů, hloubení šachet</a:t>
            </a:r>
          </a:p>
          <a:p>
            <a:r>
              <a:rPr lang="cs-CZ" dirty="0" smtClean="0"/>
              <a:t>díky dynamitu byl prokopán Suezský, Korintský i Panamský průplav </a:t>
            </a:r>
          </a:p>
          <a:p>
            <a:r>
              <a:rPr lang="cs-CZ" dirty="0" smtClean="0"/>
              <a:t>dřevaři jím rozstřelovali navzájem propletené popadané stromy</a:t>
            </a:r>
          </a:p>
          <a:p>
            <a:r>
              <a:rPr lang="cs-CZ" dirty="0" smtClean="0"/>
              <a:t>byl oblíbeným nástrojem lupičů, kteří jím otvírali dveře bankovních sejfů</a:t>
            </a:r>
          </a:p>
          <a:p>
            <a:r>
              <a:rPr lang="cs-CZ" dirty="0" smtClean="0"/>
              <a:t>hloubily se jím základy pod mrakodrapy, demolovaly staré budovy</a:t>
            </a:r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572008"/>
            <a:ext cx="8183880" cy="1463032"/>
          </a:xfrm>
        </p:spPr>
        <p:txBody>
          <a:bodyPr>
            <a:noAutofit/>
          </a:bodyPr>
          <a:lstStyle/>
          <a:p>
            <a:r>
              <a:rPr lang="cs-CZ" sz="4800" dirty="0" smtClean="0"/>
              <a:t>Další Nobelovy vynálezy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350 patentů, 93 továren po celém světě</a:t>
            </a:r>
          </a:p>
          <a:p>
            <a:endParaRPr lang="cs-CZ" dirty="0" smtClean="0"/>
          </a:p>
          <a:p>
            <a:r>
              <a:rPr lang="cs-CZ" dirty="0" smtClean="0"/>
              <a:t>výbušná želatina </a:t>
            </a:r>
          </a:p>
          <a:p>
            <a:r>
              <a:rPr lang="cs-CZ" dirty="0" smtClean="0"/>
              <a:t>bezdýmný prach </a:t>
            </a:r>
            <a:r>
              <a:rPr lang="cs-CZ" dirty="0" err="1" smtClean="0"/>
              <a:t>balistit</a:t>
            </a:r>
            <a:endParaRPr lang="cs-CZ" dirty="0" smtClean="0"/>
          </a:p>
          <a:p>
            <a:r>
              <a:rPr lang="cs-CZ" dirty="0" smtClean="0"/>
              <a:t>automatické brzdy </a:t>
            </a:r>
          </a:p>
          <a:p>
            <a:r>
              <a:rPr lang="cs-CZ" dirty="0" smtClean="0"/>
              <a:t>výroba umělého hedvábí</a:t>
            </a:r>
          </a:p>
          <a:p>
            <a:r>
              <a:rPr lang="cs-CZ" dirty="0" smtClean="0"/>
              <a:t>výroba náhražky kůže a kaučuku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3327577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41147"/>
            <a:ext cx="3714776" cy="495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142976" y="5786454"/>
            <a:ext cx="2119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Posmrtná maska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286248" y="5715016"/>
            <a:ext cx="4254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Nobelův hrob, Stockholm, Švédsko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443</Words>
  <Application>Microsoft Office PowerPoint</Application>
  <PresentationFormat>Předvádění na obrazovce (4:3)</PresentationFormat>
  <Paragraphs>94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Aspekt</vt:lpstr>
      <vt:lpstr>ALFRED BERNHARD NOBEL </vt:lpstr>
      <vt:lpstr>Švédský chemik,  továrník a vynálezce </vt:lpstr>
      <vt:lpstr>Rodinné poměry</vt:lpstr>
      <vt:lpstr>DYNAMIT</vt:lpstr>
      <vt:lpstr>Nebezpečná výbušnina</vt:lpstr>
      <vt:lpstr>Snímek 6</vt:lpstr>
      <vt:lpstr>Využití dynamitu</vt:lpstr>
      <vt:lpstr>Další Nobelovy vynálezy</vt:lpstr>
      <vt:lpstr>Snímek 9</vt:lpstr>
      <vt:lpstr>Nobelova cena</vt:lpstr>
      <vt:lpstr>Místa předávání Nobelovy ceny</vt:lpstr>
      <vt:lpstr>Snímek 12</vt:lpstr>
      <vt:lpstr>Snímek 13</vt:lpstr>
      <vt:lpstr>Zajímavosti</vt:lpstr>
      <vt:lpstr>Čeští nositelé Nobelovy ceny</vt:lpstr>
      <vt:lpstr>Jaroslav Heyrovský</vt:lpstr>
      <vt:lpstr>Snímek 17</vt:lpstr>
      <vt:lpstr>Jaroslav Seifert</vt:lpstr>
      <vt:lpstr>Zajímaví nositelé Nobelovy ceny</vt:lpstr>
      <vt:lpstr>Diskutovaná cena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ALFRED NOBEL </dc:title>
  <dc:creator>Renata Schreierová</dc:creator>
  <cp:lastModifiedBy>Anča</cp:lastModifiedBy>
  <cp:revision>45</cp:revision>
  <dcterms:created xsi:type="dcterms:W3CDTF">2012-05-19T10:06:41Z</dcterms:created>
  <dcterms:modified xsi:type="dcterms:W3CDTF">2012-05-20T20:51:28Z</dcterms:modified>
</cp:coreProperties>
</file>