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8" r:id="rId12"/>
    <p:sldId id="266" r:id="rId13"/>
    <p:sldId id="272" r:id="rId14"/>
    <p:sldId id="270" r:id="rId15"/>
    <p:sldId id="271" r:id="rId16"/>
    <p:sldId id="269" r:id="rId17"/>
    <p:sldId id="267" r:id="rId18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1E327D-33FE-4992-94E6-7BF58793CA0C}" type="datetimeFigureOut">
              <a:rPr lang="cs-CZ" smtClean="0"/>
              <a:pPr/>
              <a:t>8.3.2012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BCEB77-0A50-4B35-A91A-C4C45512530B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BCEB77-0A50-4B35-A91A-C4C45512530B}" type="slidenum">
              <a:rPr lang="cs-CZ" smtClean="0"/>
              <a:pPr/>
              <a:t>7</a:t>
            </a:fld>
            <a:endParaRPr 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BCEB77-0A50-4B35-A91A-C4C45512530B}" type="slidenum">
              <a:rPr lang="cs-CZ" smtClean="0"/>
              <a:pPr/>
              <a:t>8</a:t>
            </a:fld>
            <a:endParaRPr 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http://infocentrum.opava.cz/scripts/detail.php?id=10324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BCEB77-0A50-4B35-A91A-C4C45512530B}" type="slidenum">
              <a:rPr lang="cs-CZ" smtClean="0"/>
              <a:pPr/>
              <a:t>17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EC6DD-1264-4242-8B20-904A06033E4C}" type="datetimeFigureOut">
              <a:rPr lang="cs-CZ" smtClean="0"/>
              <a:pPr/>
              <a:t>8.3.2012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719D9-810F-421B-92C3-171DA1BF286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EC6DD-1264-4242-8B20-904A06033E4C}" type="datetimeFigureOut">
              <a:rPr lang="cs-CZ" smtClean="0"/>
              <a:pPr/>
              <a:t>8.3.2012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719D9-810F-421B-92C3-171DA1BF286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EC6DD-1264-4242-8B20-904A06033E4C}" type="datetimeFigureOut">
              <a:rPr lang="cs-CZ" smtClean="0"/>
              <a:pPr/>
              <a:t>8.3.2012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719D9-810F-421B-92C3-171DA1BF286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EC6DD-1264-4242-8B20-904A06033E4C}" type="datetimeFigureOut">
              <a:rPr lang="cs-CZ" smtClean="0"/>
              <a:pPr/>
              <a:t>8.3.2012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719D9-810F-421B-92C3-171DA1BF286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EC6DD-1264-4242-8B20-904A06033E4C}" type="datetimeFigureOut">
              <a:rPr lang="cs-CZ" smtClean="0"/>
              <a:pPr/>
              <a:t>8.3.2012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719D9-810F-421B-92C3-171DA1BF286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EC6DD-1264-4242-8B20-904A06033E4C}" type="datetimeFigureOut">
              <a:rPr lang="cs-CZ" smtClean="0"/>
              <a:pPr/>
              <a:t>8.3.2012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719D9-810F-421B-92C3-171DA1BF286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EC6DD-1264-4242-8B20-904A06033E4C}" type="datetimeFigureOut">
              <a:rPr lang="cs-CZ" smtClean="0"/>
              <a:pPr/>
              <a:t>8.3.2012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719D9-810F-421B-92C3-171DA1BF286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EC6DD-1264-4242-8B20-904A06033E4C}" type="datetimeFigureOut">
              <a:rPr lang="cs-CZ" smtClean="0"/>
              <a:pPr/>
              <a:t>8.3.2012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719D9-810F-421B-92C3-171DA1BF286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EC6DD-1264-4242-8B20-904A06033E4C}" type="datetimeFigureOut">
              <a:rPr lang="cs-CZ" smtClean="0"/>
              <a:pPr/>
              <a:t>8.3.2012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719D9-810F-421B-92C3-171DA1BF286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EC6DD-1264-4242-8B20-904A06033E4C}" type="datetimeFigureOut">
              <a:rPr lang="cs-CZ" smtClean="0"/>
              <a:pPr/>
              <a:t>8.3.2012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719D9-810F-421B-92C3-171DA1BF286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EC6DD-1264-4242-8B20-904A06033E4C}" type="datetimeFigureOut">
              <a:rPr lang="cs-CZ" smtClean="0"/>
              <a:pPr/>
              <a:t>8.3.2012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719D9-810F-421B-92C3-171DA1BF286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8EC6DD-1264-4242-8B20-904A06033E4C}" type="datetimeFigureOut">
              <a:rPr lang="cs-CZ" smtClean="0"/>
              <a:pPr/>
              <a:t>8.3.2012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0719D9-810F-421B-92C3-171DA1BF2861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685800" y="285729"/>
            <a:ext cx="7772400" cy="2714643"/>
          </a:xfrm>
        </p:spPr>
        <p:txBody>
          <a:bodyPr>
            <a:noAutofit/>
          </a:bodyPr>
          <a:lstStyle/>
          <a:p>
            <a:r>
              <a:rPr lang="cs-CZ" sz="6600" b="1" dirty="0" smtClean="0"/>
              <a:t>PETR BEZRUČ</a:t>
            </a:r>
            <a:r>
              <a:rPr lang="cs-CZ" sz="4800" dirty="0" smtClean="0"/>
              <a:t/>
            </a:r>
            <a:br>
              <a:rPr lang="cs-CZ" sz="4800" dirty="0" smtClean="0"/>
            </a:br>
            <a:r>
              <a:rPr lang="cs-CZ" dirty="0" smtClean="0"/>
              <a:t>VLASTNÍM JMÉNEM</a:t>
            </a: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>VLADIMÍR JAN NEPOMUK VAŠEK</a:t>
            </a:r>
            <a:endParaRPr lang="cs-CZ" dirty="0"/>
          </a:p>
        </p:txBody>
      </p:sp>
      <p:sp>
        <p:nvSpPr>
          <p:cNvPr id="10" name="Podnadpis 9"/>
          <p:cNvSpPr>
            <a:spLocks noGrp="1"/>
          </p:cNvSpPr>
          <p:nvPr>
            <p:ph type="subTitle" idx="1"/>
          </p:nvPr>
        </p:nvSpPr>
        <p:spPr>
          <a:xfrm>
            <a:off x="3786182" y="3714752"/>
            <a:ext cx="4857784" cy="2428892"/>
          </a:xfrm>
        </p:spPr>
        <p:txBody>
          <a:bodyPr/>
          <a:lstStyle/>
          <a:p>
            <a:r>
              <a:rPr lang="cs-CZ" b="1" dirty="0" smtClean="0">
                <a:solidFill>
                  <a:schemeClr val="tx1"/>
                </a:solidFill>
              </a:rPr>
              <a:t>SPISOVATEL, BÁSNÍK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15. 9. 1867 OPAVA</a:t>
            </a:r>
            <a:endParaRPr lang="cs-CZ" dirty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17. 2. 1958 OLOMOUC</a:t>
            </a:r>
            <a:endParaRPr lang="cs-CZ" dirty="0">
              <a:solidFill>
                <a:schemeClr val="tx1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2857496"/>
            <a:ext cx="2857488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1222"/>
          </a:xfrm>
        </p:spPr>
        <p:txBody>
          <a:bodyPr/>
          <a:lstStyle/>
          <a:p>
            <a:r>
              <a:rPr lang="cs-CZ" b="1" dirty="0" smtClean="0"/>
              <a:t>OHLAS BEZRUČOVA DÍLA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42844" y="1214422"/>
            <a:ext cx="8858312" cy="550072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cs-CZ" dirty="0" smtClean="0"/>
              <a:t>mimořádný, přestože je neobsáhlé</a:t>
            </a:r>
          </a:p>
          <a:p>
            <a:pPr>
              <a:buNone/>
            </a:pPr>
            <a:endParaRPr lang="cs-CZ" dirty="0" smtClean="0"/>
          </a:p>
          <a:p>
            <a:pPr algn="ctr">
              <a:buNone/>
            </a:pPr>
            <a:endParaRPr lang="cs-CZ" dirty="0" smtClean="0"/>
          </a:p>
          <a:p>
            <a:pPr algn="ctr">
              <a:buNone/>
            </a:pPr>
            <a:r>
              <a:rPr lang="cs-CZ" dirty="0" smtClean="0"/>
              <a:t>inspirovalo přes 400 hudebních skladeb na jeho texty</a:t>
            </a:r>
          </a:p>
          <a:p>
            <a:pPr algn="ctr">
              <a:buNone/>
            </a:pPr>
            <a:r>
              <a:rPr lang="cs-CZ" dirty="0" smtClean="0"/>
              <a:t>tisíce grafik, bibliografií</a:t>
            </a:r>
          </a:p>
          <a:p>
            <a:pPr algn="ctr">
              <a:buNone/>
            </a:pPr>
            <a:r>
              <a:rPr lang="cs-CZ" dirty="0" smtClean="0"/>
              <a:t>obrazů, medailí</a:t>
            </a:r>
          </a:p>
          <a:p>
            <a:pPr algn="ctr">
              <a:buNone/>
            </a:pPr>
            <a:r>
              <a:rPr lang="cs-CZ" dirty="0" smtClean="0"/>
              <a:t>bust, soch</a:t>
            </a:r>
            <a:endParaRPr lang="cs-CZ" dirty="0"/>
          </a:p>
        </p:txBody>
      </p:sp>
      <p:sp>
        <p:nvSpPr>
          <p:cNvPr id="5" name="Popisek se šipkou dolů 4"/>
          <p:cNvSpPr/>
          <p:nvPr/>
        </p:nvSpPr>
        <p:spPr>
          <a:xfrm>
            <a:off x="3571868" y="1928802"/>
            <a:ext cx="1928826" cy="1000132"/>
          </a:xfrm>
          <a:prstGeom prst="downArrowCallout">
            <a:avLst>
              <a:gd name="adj1" fmla="val 25000"/>
              <a:gd name="adj2" fmla="val 25000"/>
              <a:gd name="adj3" fmla="val 25000"/>
              <a:gd name="adj4" fmla="val 6497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785926"/>
            <a:ext cx="1928826" cy="1186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4857760"/>
            <a:ext cx="3000396" cy="139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86512" y="4572008"/>
            <a:ext cx="2676525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</p:pic>
      <p:sp>
        <p:nvSpPr>
          <p:cNvPr id="11" name="Obdélník 10"/>
          <p:cNvSpPr/>
          <p:nvPr/>
        </p:nvSpPr>
        <p:spPr>
          <a:xfrm>
            <a:off x="4071934" y="6000768"/>
            <a:ext cx="207170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 smtClean="0"/>
              <a:t>Básník se sochařem Karlem </a:t>
            </a:r>
            <a:r>
              <a:rPr lang="cs-CZ" b="1" dirty="0" err="1" smtClean="0"/>
              <a:t>Otáhalem</a:t>
            </a:r>
            <a:endParaRPr lang="cs-CZ" b="1" dirty="0"/>
          </a:p>
        </p:txBody>
      </p:sp>
      <p:pic>
        <p:nvPicPr>
          <p:cNvPr id="6155" name="Picture 1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572396" y="1214422"/>
            <a:ext cx="1283440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800" b="1" dirty="0" smtClean="0"/>
              <a:t>BEZRUČ  A  OPAVA </a:t>
            </a:r>
            <a:endParaRPr lang="cs-CZ" sz="4800" b="1" dirty="0"/>
          </a:p>
        </p:txBody>
      </p:sp>
      <p:pic>
        <p:nvPicPr>
          <p:cNvPr id="2050" name="Picture 2" descr="C:\Users\Anča\Desktop\Opava\DSCN6220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500174"/>
            <a:ext cx="4286280" cy="3214710"/>
          </a:xfrm>
          <a:prstGeom prst="rect">
            <a:avLst/>
          </a:prstGeom>
          <a:noFill/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1500174"/>
            <a:ext cx="4292640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</p:pic>
      <p:sp>
        <p:nvSpPr>
          <p:cNvPr id="9" name="TextovéPole 8"/>
          <p:cNvSpPr txBox="1"/>
          <p:nvPr/>
        </p:nvSpPr>
        <p:spPr>
          <a:xfrm>
            <a:off x="142844" y="4929198"/>
            <a:ext cx="45939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/>
              <a:t>Městský dům kultury Petra </a:t>
            </a:r>
            <a:r>
              <a:rPr lang="cs-CZ" sz="2400" dirty="0" err="1" smtClean="0"/>
              <a:t>Bezruče</a:t>
            </a:r>
            <a:endParaRPr lang="cs-CZ" sz="2400" dirty="0"/>
          </a:p>
        </p:txBody>
      </p:sp>
      <p:sp>
        <p:nvSpPr>
          <p:cNvPr id="10" name="TextovéPole 9"/>
          <p:cNvSpPr txBox="1"/>
          <p:nvPr/>
        </p:nvSpPr>
        <p:spPr>
          <a:xfrm>
            <a:off x="5143504" y="4929198"/>
            <a:ext cx="30751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/>
              <a:t>Náměstí Petra </a:t>
            </a:r>
            <a:r>
              <a:rPr lang="cs-CZ" sz="2400" dirty="0" err="1" smtClean="0"/>
              <a:t>Bezruče</a:t>
            </a:r>
            <a:r>
              <a:rPr lang="cs-CZ" sz="2400" dirty="0" smtClean="0"/>
              <a:t> </a:t>
            </a:r>
            <a:endParaRPr lang="cs-CZ" sz="2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/>
          <a:lstStyle/>
          <a:p>
            <a:r>
              <a:rPr lang="cs-CZ" b="1" dirty="0" smtClean="0"/>
              <a:t>FESTIVAL BEZRUČOVA OPAVA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28596" y="1214422"/>
            <a:ext cx="8229600" cy="5643578"/>
          </a:xfrm>
        </p:spPr>
        <p:txBody>
          <a:bodyPr>
            <a:noAutofit/>
          </a:bodyPr>
          <a:lstStyle/>
          <a:p>
            <a:pPr algn="just"/>
            <a:r>
              <a:rPr lang="cs-CZ" sz="2400" b="1" dirty="0" smtClean="0"/>
              <a:t>patří k nejstarším kulturním festivalům na území České republiky</a:t>
            </a:r>
          </a:p>
          <a:p>
            <a:pPr algn="just"/>
            <a:r>
              <a:rPr lang="cs-CZ" sz="2400" dirty="0" smtClean="0"/>
              <a:t>tento kulturní svátek nese </a:t>
            </a:r>
            <a:r>
              <a:rPr lang="cs-CZ" sz="2400" b="1" dirty="0" smtClean="0"/>
              <a:t>od roku 1958 </a:t>
            </a:r>
            <a:r>
              <a:rPr lang="cs-CZ" sz="2400" dirty="0" smtClean="0"/>
              <a:t>jméno nejznámějšího opavského rodáka  Petra </a:t>
            </a:r>
            <a:r>
              <a:rPr lang="cs-CZ" sz="2400" dirty="0" err="1" smtClean="0"/>
              <a:t>Bezruče</a:t>
            </a:r>
            <a:endParaRPr lang="cs-CZ" sz="2400" dirty="0" smtClean="0"/>
          </a:p>
          <a:p>
            <a:pPr algn="just"/>
            <a:r>
              <a:rPr lang="cs-CZ" sz="2400" dirty="0" smtClean="0"/>
              <a:t> festival prošel mnoha proměnami a dnes nabízí pestrou škálu všech uměleckých druhů – literaturu, výtvarné umění, divadlo, film, hudbu</a:t>
            </a:r>
          </a:p>
          <a:p>
            <a:pPr algn="just"/>
            <a:r>
              <a:rPr lang="cs-CZ" sz="2400" b="1" dirty="0" smtClean="0"/>
              <a:t> každoročně </a:t>
            </a:r>
            <a:r>
              <a:rPr lang="cs-CZ" sz="2400" dirty="0" smtClean="0"/>
              <a:t>festival naplňuje ve svém programu předem stanovené téma, např.: „Žena v umění“, „ S humorem do nového tisíciletí“, „Opava v Evropě, Evropa v Opavě“, „Česko-slovenská kulturní vzájemnost“, „Pocty a chvály“</a:t>
            </a:r>
          </a:p>
          <a:p>
            <a:pPr algn="just"/>
            <a:r>
              <a:rPr lang="cs-CZ" sz="2400" b="1" dirty="0" smtClean="0"/>
              <a:t>hosty festivalu jsou vynikající </a:t>
            </a:r>
            <a:r>
              <a:rPr lang="cs-CZ" sz="2400" dirty="0" smtClean="0"/>
              <a:t>čeští, slovenští i zahraniční </a:t>
            </a:r>
            <a:r>
              <a:rPr lang="cs-CZ" sz="2400" b="1" dirty="0" smtClean="0"/>
              <a:t>umělci </a:t>
            </a:r>
            <a:r>
              <a:rPr lang="cs-CZ" sz="2400" dirty="0" smtClean="0"/>
              <a:t>a v programu bývají mnohokrát využity speciální umělecké projekty vzniklé na zakázku festivalu</a:t>
            </a:r>
            <a:endParaRPr lang="cs-CZ" sz="2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Anča\Desktop\Opava\DSCN616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00496" y="642918"/>
            <a:ext cx="5048285" cy="3786214"/>
          </a:xfrm>
          <a:prstGeom prst="rect">
            <a:avLst/>
          </a:prstGeom>
          <a:noFill/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2052" name="Picture 4" descr="C:\Users\Anča\Desktop\Opava\DSCN615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285728"/>
            <a:ext cx="4572032" cy="6096042"/>
          </a:xfrm>
          <a:prstGeom prst="rect">
            <a:avLst/>
          </a:prstGeom>
          <a:noFill/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</p:pic>
      <p:sp>
        <p:nvSpPr>
          <p:cNvPr id="6" name="TextovéPole 5"/>
          <p:cNvSpPr txBox="1"/>
          <p:nvPr/>
        </p:nvSpPr>
        <p:spPr>
          <a:xfrm>
            <a:off x="4643438" y="5143512"/>
            <a:ext cx="458484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2400" dirty="0" smtClean="0"/>
              <a:t>Socha Petra </a:t>
            </a:r>
            <a:r>
              <a:rPr lang="cs-CZ" sz="2400" dirty="0" err="1" smtClean="0"/>
              <a:t>Bezruče</a:t>
            </a:r>
            <a:r>
              <a:rPr lang="cs-CZ" sz="2400" dirty="0" smtClean="0"/>
              <a:t> v Dvořákových</a:t>
            </a:r>
          </a:p>
          <a:p>
            <a:pPr algn="ctr"/>
            <a:r>
              <a:rPr lang="cs-CZ" sz="2400" dirty="0" smtClean="0"/>
              <a:t> sadech v Opavě</a:t>
            </a:r>
            <a:endParaRPr lang="cs-CZ" sz="2400" dirty="0"/>
          </a:p>
        </p:txBody>
      </p:sp>
      <p:sp>
        <p:nvSpPr>
          <p:cNvPr id="7" name="Šipka nahoru 6"/>
          <p:cNvSpPr/>
          <p:nvPr/>
        </p:nvSpPr>
        <p:spPr>
          <a:xfrm>
            <a:off x="5572132" y="4000504"/>
            <a:ext cx="484632" cy="97840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Šipka doleva 7"/>
          <p:cNvSpPr/>
          <p:nvPr/>
        </p:nvSpPr>
        <p:spPr>
          <a:xfrm>
            <a:off x="4500562" y="4643446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smtClean="0"/>
              <a:t>PAMÁTNÍK PETRA BEZRUČE V OPAVĚ</a:t>
            </a:r>
            <a:endParaRPr lang="cs-CZ" b="1" dirty="0"/>
          </a:p>
        </p:txBody>
      </p:sp>
      <p:sp>
        <p:nvSpPr>
          <p:cNvPr id="7" name="Obdélník 6"/>
          <p:cNvSpPr/>
          <p:nvPr/>
        </p:nvSpPr>
        <p:spPr>
          <a:xfrm>
            <a:off x="571472" y="1443840"/>
            <a:ext cx="4500594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dirty="0" smtClean="0"/>
              <a:t>Památník byl vybudován v letech 1955 -1956 na místě válkou zničeného rodného domu spisovatele Petra </a:t>
            </a:r>
            <a:r>
              <a:rPr lang="cs-CZ" sz="2000" dirty="0" err="1" smtClean="0"/>
              <a:t>Bezruče</a:t>
            </a:r>
            <a:r>
              <a:rPr lang="cs-CZ" sz="2000" dirty="0" smtClean="0"/>
              <a:t> (1867 - 1958). Architektonická úprava průčelní fasády je dílem architekta Ivo Klimeše a akad. sochaře V. Gajdy. V letech 1866 -1868 zde pobýval básníkův otec prof. Antonín Vašek, jeden z nejvýznamnějších představitelů národního obrození ve Slezsku. Dnes je památník literárněvědným pracovištěm Slezského zemského muzea v Opavě. Mimo jiné se zde nachází jedna z expozic Slezského zemského muzea zabývající se osobností Petra </a:t>
            </a:r>
            <a:r>
              <a:rPr lang="cs-CZ" sz="2000" dirty="0" err="1" smtClean="0"/>
              <a:t>Bezruče</a:t>
            </a:r>
            <a:r>
              <a:rPr lang="cs-CZ" sz="2000" dirty="0" smtClean="0"/>
              <a:t>. </a:t>
            </a:r>
          </a:p>
          <a:p>
            <a:endParaRPr lang="cs-CZ" sz="2000" dirty="0"/>
          </a:p>
        </p:txBody>
      </p:sp>
      <p:pic>
        <p:nvPicPr>
          <p:cNvPr id="1026" name="Picture 2" descr="C:\Users\Anča\Desktop\Opava\DSCN619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2066" y="1357298"/>
            <a:ext cx="3929108" cy="5238810"/>
          </a:xfrm>
          <a:prstGeom prst="rect">
            <a:avLst/>
          </a:prstGeom>
          <a:noFill/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428604"/>
            <a:ext cx="3286125" cy="438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</p:pic>
      <p:sp>
        <p:nvSpPr>
          <p:cNvPr id="6" name="TextovéPole 5"/>
          <p:cNvSpPr txBox="1"/>
          <p:nvPr/>
        </p:nvSpPr>
        <p:spPr>
          <a:xfrm>
            <a:off x="142844" y="4929198"/>
            <a:ext cx="50006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PAMÁTNÍK Petra </a:t>
            </a:r>
            <a:r>
              <a:rPr lang="cs-CZ" sz="2400" dirty="0" err="1" smtClean="0"/>
              <a:t>Bezruče</a:t>
            </a:r>
            <a:r>
              <a:rPr lang="cs-CZ" sz="2400" dirty="0" smtClean="0"/>
              <a:t> v Krnově  - </a:t>
            </a:r>
            <a:r>
              <a:rPr lang="cs-CZ" sz="2400" dirty="0" err="1" smtClean="0"/>
              <a:t>Bezručův</a:t>
            </a:r>
            <a:r>
              <a:rPr lang="cs-CZ" sz="2400" dirty="0" smtClean="0"/>
              <a:t> vrch</a:t>
            </a:r>
            <a:endParaRPr lang="cs-CZ" sz="2400" dirty="0"/>
          </a:p>
        </p:txBody>
      </p:sp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4942" y="285728"/>
            <a:ext cx="2357454" cy="2729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</p:pic>
      <p:sp>
        <p:nvSpPr>
          <p:cNvPr id="9" name="TextovéPole 8"/>
          <p:cNvSpPr txBox="1"/>
          <p:nvPr/>
        </p:nvSpPr>
        <p:spPr>
          <a:xfrm>
            <a:off x="3714744" y="3071810"/>
            <a:ext cx="48044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/>
              <a:t>Portrét P. </a:t>
            </a:r>
            <a:r>
              <a:rPr lang="cs-CZ" sz="2400" dirty="0" err="1" smtClean="0"/>
              <a:t>Bezruče</a:t>
            </a:r>
            <a:r>
              <a:rPr lang="cs-CZ" sz="2400" dirty="0" smtClean="0"/>
              <a:t> od Oldřicha </a:t>
            </a:r>
            <a:r>
              <a:rPr lang="cs-CZ" sz="2400" dirty="0" err="1" smtClean="0"/>
              <a:t>Lasáka</a:t>
            </a:r>
            <a:endParaRPr lang="cs-CZ" sz="2400" dirty="0"/>
          </a:p>
        </p:txBody>
      </p:sp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43702" y="3929066"/>
            <a:ext cx="2000264" cy="2707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sp>
        <p:nvSpPr>
          <p:cNvPr id="11" name="TextovéPole 10"/>
          <p:cNvSpPr txBox="1"/>
          <p:nvPr/>
        </p:nvSpPr>
        <p:spPr>
          <a:xfrm>
            <a:off x="2285984" y="6000768"/>
            <a:ext cx="41152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/>
              <a:t>Litografie od Maxe </a:t>
            </a:r>
            <a:r>
              <a:rPr lang="cs-CZ" sz="2400" dirty="0" err="1" smtClean="0"/>
              <a:t>Švabinského</a:t>
            </a:r>
            <a:endParaRPr lang="cs-CZ" sz="2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ZAJÍMAVOSTI</a:t>
            </a:r>
            <a:endParaRPr lang="cs-CZ" b="1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57200" y="1600200"/>
            <a:ext cx="8401080" cy="4686320"/>
          </a:xfrm>
        </p:spPr>
        <p:txBody>
          <a:bodyPr/>
          <a:lstStyle/>
          <a:p>
            <a:pPr algn="just"/>
            <a:r>
              <a:rPr lang="cs-CZ" dirty="0" smtClean="0"/>
              <a:t>spekuluje se o tom, že autorem většiny básní ze sbírky Slezské písně ve skutečnosti není Vašek, ale jeho přítel Ondřej Boleslav Petr, který spáchal sebevraždu</a:t>
            </a:r>
          </a:p>
          <a:p>
            <a:pPr algn="just"/>
            <a:endParaRPr lang="cs-CZ" dirty="0" smtClean="0"/>
          </a:p>
          <a:p>
            <a:pPr algn="just"/>
            <a:r>
              <a:rPr lang="cs-CZ" dirty="0" smtClean="0"/>
              <a:t>v roce 1945 byl </a:t>
            </a:r>
            <a:r>
              <a:rPr lang="cs-CZ" dirty="0" err="1" smtClean="0"/>
              <a:t>Bezručovi</a:t>
            </a:r>
            <a:endParaRPr lang="cs-CZ" dirty="0" smtClean="0"/>
          </a:p>
          <a:p>
            <a:pPr algn="just">
              <a:buNone/>
            </a:pPr>
            <a:r>
              <a:rPr lang="cs-CZ" dirty="0" smtClean="0"/>
              <a:t>    udělen </a:t>
            </a:r>
            <a:r>
              <a:rPr lang="cs-CZ" b="1" dirty="0" smtClean="0"/>
              <a:t>titul </a:t>
            </a:r>
          </a:p>
          <a:p>
            <a:pPr algn="just">
              <a:buNone/>
            </a:pPr>
            <a:r>
              <a:rPr lang="cs-CZ" b="1" dirty="0" smtClean="0"/>
              <a:t>    národní umělec</a:t>
            </a:r>
            <a:endParaRPr lang="cs-CZ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57818" y="3786190"/>
            <a:ext cx="3454423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</p:pic>
      <p:sp>
        <p:nvSpPr>
          <p:cNvPr id="7" name="Šipka dolů 6"/>
          <p:cNvSpPr/>
          <p:nvPr/>
        </p:nvSpPr>
        <p:spPr>
          <a:xfrm>
            <a:off x="6715140" y="3143248"/>
            <a:ext cx="484632" cy="5715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ZDROJE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4768865"/>
          </a:xfrm>
        </p:spPr>
        <p:txBody>
          <a:bodyPr>
            <a:normAutofit fontScale="92500" lnSpcReduction="10000"/>
          </a:bodyPr>
          <a:lstStyle/>
          <a:p>
            <a:r>
              <a:rPr lang="cs-CZ" dirty="0" smtClean="0"/>
              <a:t>http://www.</a:t>
            </a:r>
            <a:r>
              <a:rPr lang="cs-CZ" dirty="0" err="1" smtClean="0"/>
              <a:t>opava</a:t>
            </a:r>
            <a:r>
              <a:rPr lang="cs-CZ" dirty="0" smtClean="0"/>
              <a:t>-city.</a:t>
            </a:r>
            <a:r>
              <a:rPr lang="cs-CZ" dirty="0" err="1" smtClean="0"/>
              <a:t>cz</a:t>
            </a:r>
            <a:r>
              <a:rPr lang="cs-CZ" dirty="0" smtClean="0"/>
              <a:t>/</a:t>
            </a:r>
            <a:r>
              <a:rPr lang="cs-CZ" dirty="0" err="1" smtClean="0"/>
              <a:t>bezrucovaopava</a:t>
            </a:r>
            <a:r>
              <a:rPr lang="cs-CZ" dirty="0" smtClean="0"/>
              <a:t>/</a:t>
            </a:r>
          </a:p>
          <a:p>
            <a:r>
              <a:rPr lang="cs-CZ" dirty="0" smtClean="0"/>
              <a:t>http://www.</a:t>
            </a:r>
            <a:r>
              <a:rPr lang="cs-CZ" dirty="0" err="1" smtClean="0"/>
              <a:t>msregion.cz</a:t>
            </a:r>
            <a:r>
              <a:rPr lang="cs-CZ" dirty="0" smtClean="0"/>
              <a:t>/</a:t>
            </a:r>
            <a:r>
              <a:rPr lang="cs-CZ" dirty="0" err="1" smtClean="0"/>
              <a:t>cz</a:t>
            </a:r>
            <a:r>
              <a:rPr lang="cs-CZ" dirty="0" smtClean="0"/>
              <a:t>/</a:t>
            </a:r>
            <a:r>
              <a:rPr lang="cs-CZ" dirty="0" err="1" smtClean="0"/>
              <a:t>beskydy</a:t>
            </a:r>
            <a:r>
              <a:rPr lang="cs-CZ" dirty="0" smtClean="0"/>
              <a:t>/pro-</a:t>
            </a:r>
            <a:r>
              <a:rPr lang="cs-CZ" dirty="0" err="1" smtClean="0"/>
              <a:t>aktivni</a:t>
            </a:r>
            <a:r>
              <a:rPr lang="cs-CZ" dirty="0" smtClean="0"/>
              <a:t>/</a:t>
            </a:r>
            <a:r>
              <a:rPr lang="cs-CZ" dirty="0" err="1" smtClean="0"/>
              <a:t>msgc</a:t>
            </a:r>
            <a:r>
              <a:rPr lang="cs-CZ" dirty="0" smtClean="0"/>
              <a:t>/poklady/poklad-20269/</a:t>
            </a:r>
          </a:p>
          <a:p>
            <a:r>
              <a:rPr lang="cs-CZ" dirty="0" smtClean="0"/>
              <a:t>http://opavskeslezsko.webnode.cz/album/opava-sochy-pametni-desky/im-a0143-j</a:t>
            </a:r>
          </a:p>
          <a:p>
            <a:r>
              <a:rPr lang="cs-CZ" dirty="0" smtClean="0"/>
              <a:t>http://infocentrum.opava.cz/scripts/detail.php?id=10324</a:t>
            </a:r>
          </a:p>
          <a:p>
            <a:r>
              <a:rPr lang="cs-CZ" dirty="0" smtClean="0"/>
              <a:t>http://www.galerie-</a:t>
            </a:r>
            <a:r>
              <a:rPr lang="cs-CZ" dirty="0" err="1" smtClean="0"/>
              <a:t>narodni.cz</a:t>
            </a:r>
            <a:r>
              <a:rPr lang="cs-CZ" dirty="0" smtClean="0"/>
              <a:t>/</a:t>
            </a:r>
            <a:r>
              <a:rPr lang="cs-CZ" dirty="0" err="1" smtClean="0"/>
              <a:t>cs</a:t>
            </a:r>
            <a:r>
              <a:rPr lang="cs-CZ" dirty="0" smtClean="0"/>
              <a:t>/</a:t>
            </a:r>
            <a:r>
              <a:rPr lang="cs-CZ" dirty="0" err="1" smtClean="0"/>
              <a:t>predmet</a:t>
            </a:r>
            <a:r>
              <a:rPr lang="cs-CZ" dirty="0" smtClean="0"/>
              <a:t>/4021-detail/</a:t>
            </a:r>
          </a:p>
          <a:p>
            <a:r>
              <a:rPr lang="cs-CZ" dirty="0" smtClean="0"/>
              <a:t>Vlastní fotografie – R. </a:t>
            </a:r>
            <a:r>
              <a:rPr lang="cs-CZ" dirty="0" err="1" smtClean="0"/>
              <a:t>Schreierová</a:t>
            </a:r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RODIČE, SOUROZENCI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OTEC – Antonín Vašek, profesor opavského gymnázia – nedobrovolně přeložen do Brna, brzy umírá na tuberkulózu</a:t>
            </a:r>
          </a:p>
          <a:p>
            <a:r>
              <a:rPr lang="cs-CZ" dirty="0" smtClean="0"/>
              <a:t>MATKA – Marie </a:t>
            </a:r>
            <a:r>
              <a:rPr lang="cs-CZ" dirty="0" err="1" smtClean="0"/>
              <a:t>Brožíková</a:t>
            </a:r>
            <a:r>
              <a:rPr lang="cs-CZ" dirty="0" smtClean="0"/>
              <a:t> (dcera dopisovatele Tylových Květů) – ze skromné penze zaopatřuje celou rodinu</a:t>
            </a:r>
          </a:p>
          <a:p>
            <a:r>
              <a:rPr lang="cs-CZ" dirty="0" smtClean="0"/>
              <a:t>SVATBA RODIČŮ – 18. 9. 1886</a:t>
            </a:r>
          </a:p>
          <a:p>
            <a:r>
              <a:rPr lang="cs-CZ" dirty="0" smtClean="0"/>
              <a:t>SOUROZENCI – Helena Jana, Ladislav Antonín a Olga Marie – všichni narozeni v Opavě</a:t>
            </a:r>
            <a:endParaRPr lang="cs-CZ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5400" b="1" dirty="0" smtClean="0"/>
              <a:t>STUDIA A PRÁCE</a:t>
            </a:r>
            <a:endParaRPr lang="cs-CZ" sz="54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BRNO – Slovanské gymnázium</a:t>
            </a:r>
          </a:p>
          <a:p>
            <a:r>
              <a:rPr lang="cs-CZ" dirty="0" smtClean="0"/>
              <a:t>PRAHA – </a:t>
            </a:r>
            <a:r>
              <a:rPr lang="cs-CZ" dirty="0" err="1" smtClean="0"/>
              <a:t>Karlo</a:t>
            </a:r>
            <a:r>
              <a:rPr lang="cs-CZ" dirty="0" smtClean="0"/>
              <a:t>-Ferdinandova univerzita: studium  klasické a slovanské filologie – nedostudoval</a:t>
            </a:r>
          </a:p>
          <a:p>
            <a:r>
              <a:rPr lang="cs-CZ" dirty="0" smtClean="0"/>
              <a:t>BRNO – pracuje jako poštovní úředník na nádražní poště (od r. 1888 až do penze v r. 1928), přechodně i v Místku</a:t>
            </a:r>
          </a:p>
          <a:p>
            <a:r>
              <a:rPr lang="cs-CZ" dirty="0" smtClean="0"/>
              <a:t>KOSTELEC NA HANÉ – od r. 1939 tu žije</a:t>
            </a:r>
          </a:p>
          <a:p>
            <a:pPr>
              <a:buNone/>
            </a:pPr>
            <a:r>
              <a:rPr lang="cs-CZ" dirty="0" smtClean="0"/>
              <a:t>    v rodině přítele Pírka</a:t>
            </a:r>
            <a:endParaRPr lang="cs-CZ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5300" b="1" dirty="0" smtClean="0"/>
              <a:t>NEÚSPĚŠNÉ MILOSTNÉ VZTAHY</a:t>
            </a:r>
            <a:r>
              <a:rPr lang="cs-CZ" b="1" dirty="0" smtClean="0"/>
              <a:t/>
            </a:r>
            <a:br>
              <a:rPr lang="cs-CZ" b="1" dirty="0" smtClean="0"/>
            </a:br>
            <a:r>
              <a:rPr lang="cs-CZ" sz="3100" b="1" dirty="0" smtClean="0"/>
              <a:t>VÝZNAMNĚ OVLIVNILY JEHO LITERÁRNÍ TVORBU</a:t>
            </a:r>
            <a:endParaRPr lang="cs-CZ" sz="3100" b="1" dirty="0"/>
          </a:p>
        </p:txBody>
      </p:sp>
      <p:sp>
        <p:nvSpPr>
          <p:cNvPr id="3" name="Zástupný symbol pro text 2"/>
          <p:cNvSpPr>
            <a:spLocks noGrp="1"/>
          </p:cNvSpPr>
          <p:nvPr>
            <p:ph idx="4294967295"/>
          </p:nvPr>
        </p:nvSpPr>
        <p:spPr>
          <a:xfrm>
            <a:off x="0" y="1600200"/>
            <a:ext cx="8229600" cy="4525963"/>
          </a:xfrm>
        </p:spPr>
        <p:txBody>
          <a:bodyPr>
            <a:noAutofit/>
          </a:bodyPr>
          <a:lstStyle/>
          <a:p>
            <a:r>
              <a:rPr lang="cs-CZ" sz="3200" dirty="0" smtClean="0"/>
              <a:t>DODA BEZRUČOVÁ</a:t>
            </a:r>
          </a:p>
          <a:p>
            <a:r>
              <a:rPr lang="cs-CZ" dirty="0" smtClean="0"/>
              <a:t>MARYČKA SAGONOVÁ</a:t>
            </a:r>
          </a:p>
          <a:p>
            <a:r>
              <a:rPr lang="cs-CZ" sz="3200" dirty="0" smtClean="0"/>
              <a:t>FRANTIŠKA TOMKOVÁ – </a:t>
            </a:r>
            <a:r>
              <a:rPr lang="cs-CZ" sz="3200" dirty="0" err="1" smtClean="0"/>
              <a:t>Bezručova</a:t>
            </a:r>
            <a:r>
              <a:rPr lang="cs-CZ" sz="3200" dirty="0" smtClean="0"/>
              <a:t> Labutinka</a:t>
            </a:r>
          </a:p>
          <a:p>
            <a:endParaRPr lang="cs-CZ" sz="3200" dirty="0"/>
          </a:p>
        </p:txBody>
      </p:sp>
      <p:sp>
        <p:nvSpPr>
          <p:cNvPr id="7" name="Zástupný symbol pro text 4"/>
          <p:cNvSpPr txBox="1">
            <a:spLocks/>
          </p:cNvSpPr>
          <p:nvPr/>
        </p:nvSpPr>
        <p:spPr>
          <a:xfrm>
            <a:off x="5254625" y="1687513"/>
            <a:ext cx="4041775" cy="6397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cs-CZ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3357562"/>
            <a:ext cx="3000396" cy="2733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7554" y="3643314"/>
            <a:ext cx="1673237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Obdélník 10"/>
          <p:cNvSpPr/>
          <p:nvPr/>
        </p:nvSpPr>
        <p:spPr>
          <a:xfrm>
            <a:off x="5643570" y="3571876"/>
            <a:ext cx="285752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smtClean="0"/>
              <a:t>Chceš mi být jen beznadějné</a:t>
            </a:r>
            <a:br>
              <a:rPr lang="cs-CZ" dirty="0" smtClean="0"/>
            </a:br>
            <a:r>
              <a:rPr lang="cs-CZ" dirty="0" smtClean="0"/>
              <a:t>lásky smutnou upomínkou?</a:t>
            </a:r>
            <a:br>
              <a:rPr lang="cs-CZ" dirty="0" smtClean="0"/>
            </a:br>
            <a:r>
              <a:rPr lang="cs-CZ" dirty="0" smtClean="0"/>
              <a:t>Jak jmenovat kněžnu svých snů?</a:t>
            </a:r>
            <a:br>
              <a:rPr lang="cs-CZ" dirty="0" smtClean="0"/>
            </a:br>
            <a:r>
              <a:rPr lang="cs-CZ" dirty="0" smtClean="0"/>
              <a:t>Nazvu si tě Labutinkou.</a:t>
            </a:r>
            <a:endParaRPr lang="cs-CZ" dirty="0"/>
          </a:p>
        </p:txBody>
      </p:sp>
      <p:sp>
        <p:nvSpPr>
          <p:cNvPr id="12" name="Obdélník 11"/>
          <p:cNvSpPr/>
          <p:nvPr/>
        </p:nvSpPr>
        <p:spPr>
          <a:xfrm>
            <a:off x="5643570" y="5286388"/>
            <a:ext cx="271464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smtClean="0"/>
              <a:t>Sám dožiju. Bez tvé lásky</a:t>
            </a:r>
            <a:br>
              <a:rPr lang="cs-CZ" dirty="0" smtClean="0"/>
            </a:br>
            <a:r>
              <a:rPr lang="cs-CZ" dirty="0" smtClean="0"/>
              <a:t>jak ten život dlouho trvá,</a:t>
            </a:r>
            <a:br>
              <a:rPr lang="cs-CZ" dirty="0" smtClean="0"/>
            </a:br>
            <a:r>
              <a:rPr lang="cs-CZ" dirty="0" smtClean="0"/>
              <a:t>Labutinko, </a:t>
            </a:r>
            <a:r>
              <a:rPr lang="cs-CZ" dirty="0" err="1" smtClean="0"/>
              <a:t>Labutinko</a:t>
            </a:r>
            <a:r>
              <a:rPr lang="cs-CZ" dirty="0" smtClean="0"/>
              <a:t>,</a:t>
            </a:r>
            <a:br>
              <a:rPr lang="cs-CZ" dirty="0" smtClean="0"/>
            </a:br>
            <a:r>
              <a:rPr lang="cs-CZ" dirty="0" err="1" smtClean="0"/>
              <a:t>Labutinko</a:t>
            </a:r>
            <a:r>
              <a:rPr lang="cs-CZ" dirty="0" smtClean="0"/>
              <a:t> černobrvá!</a:t>
            </a:r>
            <a:br>
              <a:rPr lang="cs-CZ" dirty="0" smtClean="0"/>
            </a:br>
            <a:endParaRPr lang="cs-CZ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2500298" y="6215082"/>
            <a:ext cx="25646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Úryvek z básně Labutinka</a:t>
            </a:r>
            <a:endParaRPr lang="cs-CZ" dirty="0"/>
          </a:p>
        </p:txBody>
      </p:sp>
      <p:sp>
        <p:nvSpPr>
          <p:cNvPr id="14" name="Šipka dolů 13"/>
          <p:cNvSpPr/>
          <p:nvPr/>
        </p:nvSpPr>
        <p:spPr>
          <a:xfrm>
            <a:off x="3786182" y="3286124"/>
            <a:ext cx="357190" cy="28575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Šipka doprava 14"/>
          <p:cNvSpPr/>
          <p:nvPr/>
        </p:nvSpPr>
        <p:spPr>
          <a:xfrm>
            <a:off x="5214942" y="6143644"/>
            <a:ext cx="357190" cy="3571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642910" y="4800600"/>
            <a:ext cx="7572428" cy="566738"/>
          </a:xfrm>
        </p:spPr>
        <p:txBody>
          <a:bodyPr>
            <a:noAutofit/>
          </a:bodyPr>
          <a:lstStyle/>
          <a:p>
            <a:pPr algn="ctr"/>
            <a:r>
              <a:rPr lang="cs-CZ" sz="3200" dirty="0" smtClean="0"/>
              <a:t>TURISTIKA – VELKÁ BEZRUČOVA LÁSKA</a:t>
            </a:r>
            <a:endParaRPr lang="cs-CZ" sz="3200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half" idx="2"/>
          </p:nvPr>
        </p:nvSpPr>
        <p:spPr>
          <a:xfrm>
            <a:off x="500034" y="5367338"/>
            <a:ext cx="8215370" cy="1276372"/>
          </a:xfrm>
        </p:spPr>
        <p:txBody>
          <a:bodyPr>
            <a:normAutofit/>
          </a:bodyPr>
          <a:lstStyle/>
          <a:p>
            <a:r>
              <a:rPr lang="cs-CZ" sz="2400" dirty="0" smtClean="0"/>
              <a:t>Podnikal dlouhé turistické pochody zvané </a:t>
            </a:r>
            <a:r>
              <a:rPr lang="cs-CZ" sz="2400" b="1" dirty="0" smtClean="0"/>
              <a:t>VÝPLAZY, </a:t>
            </a:r>
            <a:r>
              <a:rPr lang="cs-CZ" sz="2400" dirty="0" smtClean="0"/>
              <a:t>na kterých poznal Těšínské Slezsko a Ostravsko, sblížil se s lidem a zamířil tak své verše proti útlaku tamních obyvatel.</a:t>
            </a:r>
            <a:endParaRPr lang="cs-CZ" sz="2400" dirty="0"/>
          </a:p>
        </p:txBody>
      </p:sp>
      <p:sp>
        <p:nvSpPr>
          <p:cNvPr id="6" name="TextovéPole 5"/>
          <p:cNvSpPr txBox="1"/>
          <p:nvPr/>
        </p:nvSpPr>
        <p:spPr>
          <a:xfrm rot="10800000" flipV="1">
            <a:off x="214282" y="3466923"/>
            <a:ext cx="87868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err="1" smtClean="0"/>
              <a:t>Bezručův</a:t>
            </a:r>
            <a:r>
              <a:rPr lang="cs-CZ" sz="2400" dirty="0" smtClean="0"/>
              <a:t> srub na Ostravici , letní příbytek básníka – dnes muzeum. Obytná část je ponechána v původní podobě i se zařízením interiéru, který si </a:t>
            </a:r>
            <a:r>
              <a:rPr lang="cs-CZ" sz="2400" dirty="0" err="1" smtClean="0"/>
              <a:t>Bezruč</a:t>
            </a:r>
            <a:r>
              <a:rPr lang="cs-CZ" sz="2400" dirty="0" smtClean="0"/>
              <a:t> sám navrhl.</a:t>
            </a:r>
            <a:endParaRPr lang="cs-CZ" sz="2400" dirty="0"/>
          </a:p>
        </p:txBody>
      </p:sp>
      <p:sp>
        <p:nvSpPr>
          <p:cNvPr id="7" name="Zástupný symbol pro obrázek 3"/>
          <p:cNvSpPr txBox="1">
            <a:spLocks/>
          </p:cNvSpPr>
          <p:nvPr/>
        </p:nvSpPr>
        <p:spPr>
          <a:xfrm>
            <a:off x="1785918" y="642918"/>
            <a:ext cx="5486400" cy="4114800"/>
          </a:xfrm>
          <a:prstGeom prst="rect">
            <a:avLst/>
          </a:prstGeom>
        </p:spPr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785794"/>
            <a:ext cx="4254947" cy="2395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</p:pic>
      <p:sp>
        <p:nvSpPr>
          <p:cNvPr id="9" name="Obdélník 8"/>
          <p:cNvSpPr/>
          <p:nvPr/>
        </p:nvSpPr>
        <p:spPr>
          <a:xfrm>
            <a:off x="2286000" y="1857365"/>
            <a:ext cx="4572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smtClean="0"/>
              <a:t>. </a:t>
            </a:r>
            <a:endParaRPr lang="cs-CZ" dirty="0"/>
          </a:p>
        </p:txBody>
      </p:sp>
      <p:pic>
        <p:nvPicPr>
          <p:cNvPr id="1028" name="Picture 4"/>
          <p:cNvPicPr>
            <a:picLocks noGrp="1" noChangeAspect="1" noChangeArrowheads="1"/>
          </p:cNvPicPr>
          <p:nvPr>
            <p:ph type="pic" idx="1"/>
          </p:nvPr>
        </p:nvPicPr>
        <p:blipFill>
          <a:blip r:embed="rId3"/>
          <a:srcRect l="5636" r="5636"/>
          <a:stretch>
            <a:fillRect/>
          </a:stretch>
        </p:blipFill>
        <p:spPr bwMode="auto">
          <a:xfrm>
            <a:off x="4572000" y="285728"/>
            <a:ext cx="4231220" cy="3173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b="1" dirty="0" smtClean="0"/>
              <a:t>OBLÍBENÁ MÍSTA, KDE TRÁVIL DOVOLENOU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00174"/>
            <a:ext cx="8686800" cy="5357826"/>
          </a:xfrm>
        </p:spPr>
        <p:txBody>
          <a:bodyPr/>
          <a:lstStyle/>
          <a:p>
            <a:r>
              <a:rPr lang="cs-CZ" dirty="0" smtClean="0"/>
              <a:t>Kostelec na Hané</a:t>
            </a:r>
          </a:p>
          <a:p>
            <a:r>
              <a:rPr lang="cs-CZ" dirty="0" smtClean="0"/>
              <a:t>Ivančice</a:t>
            </a:r>
          </a:p>
          <a:p>
            <a:r>
              <a:rPr lang="cs-CZ" dirty="0" smtClean="0"/>
              <a:t>Branka u Opavy</a:t>
            </a:r>
          </a:p>
          <a:p>
            <a:r>
              <a:rPr lang="cs-CZ" dirty="0" smtClean="0"/>
              <a:t>Staré Hamry v Beskydech</a:t>
            </a:r>
            <a:endParaRPr lang="cs-CZ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7752" y="3857628"/>
            <a:ext cx="4143372" cy="2842276"/>
          </a:xfrm>
          <a:prstGeom prst="rect">
            <a:avLst/>
          </a:prstGeom>
          <a:noFill/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</p:pic>
      <p:sp>
        <p:nvSpPr>
          <p:cNvPr id="5" name="TextovéPole 4"/>
          <p:cNvSpPr txBox="1"/>
          <p:nvPr/>
        </p:nvSpPr>
        <p:spPr>
          <a:xfrm>
            <a:off x="642910" y="4857760"/>
            <a:ext cx="41434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V tomto domě v Kostelci na Hané žil </a:t>
            </a:r>
            <a:r>
              <a:rPr lang="cs-CZ" sz="2400" dirty="0" err="1" smtClean="0"/>
              <a:t>Bezruč</a:t>
            </a:r>
            <a:r>
              <a:rPr lang="cs-CZ" sz="2400" dirty="0" smtClean="0"/>
              <a:t>  od r. 1939 trvale (expozice nyní uzavřena)</a:t>
            </a:r>
            <a:endParaRPr lang="cs-CZ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3900488" cy="1143000"/>
          </a:xfrm>
        </p:spPr>
        <p:txBody>
          <a:bodyPr>
            <a:noAutofit/>
          </a:bodyPr>
          <a:lstStyle/>
          <a:p>
            <a:pPr algn="l"/>
            <a:r>
              <a:rPr lang="cs-CZ" sz="4400" b="1" dirty="0" smtClean="0"/>
              <a:t> KONEC  </a:t>
            </a:r>
            <a:r>
              <a:rPr lang="cs-CZ" sz="4400" b="1" dirty="0" smtClean="0"/>
              <a:t>ŽIVOTA</a:t>
            </a:r>
            <a:endParaRPr lang="cs-CZ" sz="4400" b="1" dirty="0"/>
          </a:p>
        </p:txBody>
      </p:sp>
      <p:sp>
        <p:nvSpPr>
          <p:cNvPr id="10" name="Zástupný symbol pro text 9"/>
          <p:cNvSpPr>
            <a:spLocks noGrp="1"/>
          </p:cNvSpPr>
          <p:nvPr>
            <p:ph idx="4294967295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endParaRPr lang="cs-CZ" sz="3400" dirty="0" smtClean="0"/>
          </a:p>
          <a:p>
            <a:pPr>
              <a:buFont typeface="Arial" pitchFamily="34" charset="0"/>
              <a:buChar char="•"/>
            </a:pPr>
            <a:endParaRPr lang="cs-CZ" sz="3200" dirty="0" smtClean="0"/>
          </a:p>
          <a:p>
            <a:pPr>
              <a:buFont typeface="Arial" pitchFamily="34" charset="0"/>
              <a:buChar char="•"/>
            </a:pPr>
            <a:endParaRPr lang="cs-CZ" sz="3200" dirty="0" smtClean="0"/>
          </a:p>
          <a:p>
            <a:pPr>
              <a:buFont typeface="Arial" pitchFamily="34" charset="0"/>
              <a:buChar char="•"/>
            </a:pPr>
            <a:r>
              <a:rPr lang="cs-CZ" sz="3200" dirty="0" smtClean="0"/>
              <a:t>umírá </a:t>
            </a:r>
            <a:endParaRPr lang="cs-CZ" sz="3200" dirty="0" smtClean="0"/>
          </a:p>
          <a:p>
            <a:pPr>
              <a:buNone/>
            </a:pPr>
            <a:r>
              <a:rPr lang="cs-CZ" dirty="0" smtClean="0"/>
              <a:t>    </a:t>
            </a:r>
            <a:r>
              <a:rPr lang="cs-CZ" sz="3200" dirty="0" smtClean="0"/>
              <a:t>v </a:t>
            </a:r>
            <a:r>
              <a:rPr lang="cs-CZ" sz="3200" dirty="0" smtClean="0"/>
              <a:t>olomoucké      </a:t>
            </a:r>
            <a:endParaRPr lang="cs-CZ" sz="3200" dirty="0" smtClean="0"/>
          </a:p>
          <a:p>
            <a:pPr>
              <a:buNone/>
            </a:pPr>
            <a:r>
              <a:rPr lang="cs-CZ" sz="3200" dirty="0" smtClean="0"/>
              <a:t>    nemocnici</a:t>
            </a:r>
          </a:p>
          <a:p>
            <a:endParaRPr lang="cs-CZ" sz="3200" dirty="0" smtClean="0"/>
          </a:p>
          <a:p>
            <a:pPr>
              <a:buFont typeface="Arial" pitchFamily="34" charset="0"/>
              <a:buChar char="•"/>
            </a:pPr>
            <a:r>
              <a:rPr lang="cs-CZ" sz="3200" dirty="0" smtClean="0"/>
              <a:t> je </a:t>
            </a:r>
            <a:r>
              <a:rPr lang="cs-CZ" sz="3200" dirty="0" smtClean="0"/>
              <a:t>pohřben </a:t>
            </a:r>
          </a:p>
          <a:p>
            <a:pPr>
              <a:buNone/>
            </a:pPr>
            <a:r>
              <a:rPr lang="cs-CZ" dirty="0" smtClean="0"/>
              <a:t>     </a:t>
            </a:r>
            <a:r>
              <a:rPr lang="cs-CZ" sz="3200" dirty="0" smtClean="0"/>
              <a:t>na </a:t>
            </a:r>
            <a:r>
              <a:rPr lang="cs-CZ" sz="3200" dirty="0" smtClean="0"/>
              <a:t>městském</a:t>
            </a:r>
          </a:p>
          <a:p>
            <a:pPr>
              <a:buNone/>
            </a:pPr>
            <a:r>
              <a:rPr lang="cs-CZ" dirty="0" smtClean="0"/>
              <a:t>   </a:t>
            </a:r>
            <a:r>
              <a:rPr lang="cs-CZ" sz="3200" dirty="0" smtClean="0"/>
              <a:t>  </a:t>
            </a:r>
            <a:r>
              <a:rPr lang="cs-CZ" sz="3200" dirty="0" smtClean="0"/>
              <a:t>hřbitově v Opavě</a:t>
            </a:r>
          </a:p>
        </p:txBody>
      </p:sp>
      <p:sp>
        <p:nvSpPr>
          <p:cNvPr id="7" name="Šipka doprava 6"/>
          <p:cNvSpPr/>
          <p:nvPr/>
        </p:nvSpPr>
        <p:spPr>
          <a:xfrm>
            <a:off x="3071802" y="4786322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028" name="Picture 4" descr="C:\Users\Anča\Desktop\Opava\DSCN628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48" y="357166"/>
            <a:ext cx="4625611" cy="6167481"/>
          </a:xfrm>
          <a:prstGeom prst="rect">
            <a:avLst/>
          </a:prstGeom>
          <a:noFill/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7200" b="1" dirty="0" smtClean="0"/>
              <a:t>TVORBA </a:t>
            </a:r>
            <a:endParaRPr lang="cs-CZ" sz="7200" b="1" dirty="0"/>
          </a:p>
        </p:txBody>
      </p:sp>
      <p:sp>
        <p:nvSpPr>
          <p:cNvPr id="10" name="Zaoblený obdélník 9"/>
          <p:cNvSpPr/>
          <p:nvPr/>
        </p:nvSpPr>
        <p:spPr>
          <a:xfrm>
            <a:off x="642910" y="1357298"/>
            <a:ext cx="7786742" cy="10715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cs-CZ" sz="3200" dirty="0" smtClean="0"/>
          </a:p>
          <a:p>
            <a:pPr algn="just"/>
            <a:r>
              <a:rPr lang="cs-CZ" sz="3200" dirty="0" smtClean="0"/>
              <a:t>1903 - básně pod názvem SLEZSKÉ ČÍSLO</a:t>
            </a:r>
          </a:p>
          <a:p>
            <a:pPr algn="just"/>
            <a:r>
              <a:rPr lang="cs-CZ" sz="2400" dirty="0" smtClean="0"/>
              <a:t>vyšly v časopise ČAS</a:t>
            </a:r>
          </a:p>
          <a:p>
            <a:pPr algn="just"/>
            <a:endParaRPr lang="cs-CZ" dirty="0"/>
          </a:p>
        </p:txBody>
      </p:sp>
      <p:sp>
        <p:nvSpPr>
          <p:cNvPr id="11" name="Zaoblený obdélník 10"/>
          <p:cNvSpPr/>
          <p:nvPr/>
        </p:nvSpPr>
        <p:spPr>
          <a:xfrm>
            <a:off x="642910" y="2643182"/>
            <a:ext cx="7786742" cy="15716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cs-CZ" sz="3200" dirty="0" smtClean="0"/>
              <a:t>1909 -  básně pod názvem SLEZSKÉ PÍSNĚ</a:t>
            </a:r>
          </a:p>
          <a:p>
            <a:pPr algn="just"/>
            <a:r>
              <a:rPr lang="cs-CZ" sz="2400" dirty="0" smtClean="0"/>
              <a:t>tento název sbírce už zůstal, přitom v dalších vydáních narůstal počet básní</a:t>
            </a:r>
            <a:endParaRPr lang="cs-CZ" sz="2400" dirty="0"/>
          </a:p>
        </p:txBody>
      </p:sp>
      <p:sp>
        <p:nvSpPr>
          <p:cNvPr id="12" name="Zaoblený obdélník 11"/>
          <p:cNvSpPr/>
          <p:nvPr/>
        </p:nvSpPr>
        <p:spPr>
          <a:xfrm>
            <a:off x="642910" y="4357694"/>
            <a:ext cx="5643602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cs-CZ" sz="3200" dirty="0" smtClean="0"/>
              <a:t>1930 – STUŽKONOSKA MODRÁ</a:t>
            </a:r>
            <a:endParaRPr lang="cs-CZ" sz="3200" dirty="0"/>
          </a:p>
        </p:txBody>
      </p:sp>
      <p:sp>
        <p:nvSpPr>
          <p:cNvPr id="13" name="Zaoblený obdélník 12"/>
          <p:cNvSpPr/>
          <p:nvPr/>
        </p:nvSpPr>
        <p:spPr>
          <a:xfrm>
            <a:off x="642910" y="5500702"/>
            <a:ext cx="5715040" cy="105727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cs-CZ" sz="3200" dirty="0" smtClean="0"/>
              <a:t>1934 -   STUDIE Z CAFÉ LUSTIG</a:t>
            </a:r>
          </a:p>
          <a:p>
            <a:pPr algn="just"/>
            <a:r>
              <a:rPr lang="cs-CZ" sz="2400" dirty="0" smtClean="0"/>
              <a:t> pokus o prózu</a:t>
            </a:r>
            <a:endParaRPr lang="cs-CZ" sz="24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43702" y="4429132"/>
            <a:ext cx="2143140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TŘI TEMATICKÉ OKRUHY BÁSNÍ</a:t>
            </a:r>
            <a:endParaRPr lang="cs-CZ" b="1" dirty="0"/>
          </a:p>
        </p:txBody>
      </p:sp>
      <p:sp>
        <p:nvSpPr>
          <p:cNvPr id="3" name="Obdélník 2"/>
          <p:cNvSpPr/>
          <p:nvPr/>
        </p:nvSpPr>
        <p:spPr>
          <a:xfrm>
            <a:off x="857224" y="2214554"/>
            <a:ext cx="2786082" cy="18573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dirty="0" smtClean="0"/>
              <a:t>BÁSNĚ SOCIÁLNÍHO PROTESTU</a:t>
            </a:r>
            <a:endParaRPr lang="cs-CZ" sz="3200" dirty="0"/>
          </a:p>
        </p:txBody>
      </p:sp>
      <p:sp>
        <p:nvSpPr>
          <p:cNvPr id="4" name="Obdélník 3"/>
          <p:cNvSpPr/>
          <p:nvPr/>
        </p:nvSpPr>
        <p:spPr>
          <a:xfrm>
            <a:off x="4786314" y="2214554"/>
            <a:ext cx="3143272" cy="19288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dirty="0" smtClean="0"/>
              <a:t>BÁSNĚ NÁRODNÍHO PATOSU</a:t>
            </a:r>
            <a:endParaRPr lang="cs-CZ" sz="3200" dirty="0"/>
          </a:p>
        </p:txBody>
      </p:sp>
      <p:sp>
        <p:nvSpPr>
          <p:cNvPr id="5" name="Obdélník 4"/>
          <p:cNvSpPr/>
          <p:nvPr/>
        </p:nvSpPr>
        <p:spPr>
          <a:xfrm>
            <a:off x="3000364" y="4572008"/>
            <a:ext cx="2643206" cy="17716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dirty="0" smtClean="0"/>
              <a:t>BÁSNĚ INTIMNÍHO RÁZU</a:t>
            </a:r>
            <a:endParaRPr lang="cs-CZ" sz="3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388</TotalTime>
  <Words>686</Words>
  <Application>Microsoft Office PowerPoint</Application>
  <PresentationFormat>Předvádění na obrazovce (4:3)</PresentationFormat>
  <Paragraphs>98</Paragraphs>
  <Slides>17</Slides>
  <Notes>3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17</vt:i4>
      </vt:variant>
    </vt:vector>
  </HeadingPairs>
  <TitlesOfParts>
    <vt:vector size="18" baseType="lpstr">
      <vt:lpstr>Motiv sady Office</vt:lpstr>
      <vt:lpstr>PETR BEZRUČ VLASTNÍM JMÉNEM VLADIMÍR JAN NEPOMUK VAŠEK</vt:lpstr>
      <vt:lpstr>RODIČE, SOUROZENCI</vt:lpstr>
      <vt:lpstr>STUDIA A PRÁCE</vt:lpstr>
      <vt:lpstr>NEÚSPĚŠNÉ MILOSTNÉ VZTAHY VÝZNAMNĚ OVLIVNILY JEHO LITERÁRNÍ TVORBU</vt:lpstr>
      <vt:lpstr>TURISTIKA – VELKÁ BEZRUČOVA LÁSKA</vt:lpstr>
      <vt:lpstr>OBLÍBENÁ MÍSTA, KDE TRÁVIL DOVOLENOU</vt:lpstr>
      <vt:lpstr> KONEC  ŽIVOTA</vt:lpstr>
      <vt:lpstr>TVORBA </vt:lpstr>
      <vt:lpstr>TŘI TEMATICKÉ OKRUHY BÁSNÍ</vt:lpstr>
      <vt:lpstr>OHLAS BEZRUČOVA DÍLA</vt:lpstr>
      <vt:lpstr>BEZRUČ  A  OPAVA </vt:lpstr>
      <vt:lpstr>FESTIVAL BEZRUČOVA OPAVA</vt:lpstr>
      <vt:lpstr>Snímek 13</vt:lpstr>
      <vt:lpstr>PAMÁTNÍK PETRA BEZRUČE V OPAVĚ</vt:lpstr>
      <vt:lpstr>Snímek 15</vt:lpstr>
      <vt:lpstr>ZAJÍMAVOSTI</vt:lpstr>
      <vt:lpstr>ZDROJE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Renata Schreierová</dc:creator>
  <cp:lastModifiedBy>Anča</cp:lastModifiedBy>
  <cp:revision>79</cp:revision>
  <dcterms:created xsi:type="dcterms:W3CDTF">2012-02-21T16:37:57Z</dcterms:created>
  <dcterms:modified xsi:type="dcterms:W3CDTF">2012-03-08T17:01:02Z</dcterms:modified>
</cp:coreProperties>
</file>