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0A22-7DBF-44CA-A66C-715A7366BE62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1843-982F-4A7C-A3F5-69C6CFB405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1843-982F-4A7C-A3F5-69C6CFB4052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490B95-C2BE-4213-B365-9708A9CCF710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0781F-0665-4C60-B7DC-A15CF3AB541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orovy_Mariansky_sloup.jpg" TargetMode="External"/><Relationship Id="rId13" Type="http://schemas.openxmlformats.org/officeDocument/2006/relationships/hyperlink" Target="http://commons.wikimedia.org/wiki/File:Simeon_with_the_Infant_Jesus_Brandl_after_1725_National_Gallery_Prague.jpg" TargetMode="External"/><Relationship Id="rId18" Type="http://schemas.openxmlformats.org/officeDocument/2006/relationships/hyperlink" Target="http://commons.wikimedia.org/wiki/File:Braunovy_sochy_na_Kuksu_(01).jpg" TargetMode="External"/><Relationship Id="rId3" Type="http://schemas.openxmlformats.org/officeDocument/2006/relationships/hyperlink" Target="http://commons.wikimedia.org/wiki/File:Kutna_Hora-Sedlec_cathedral_011.jpg" TargetMode="External"/><Relationship Id="rId21" Type="http://schemas.openxmlformats.org/officeDocument/2006/relationships/hyperlink" Target="http://commons.wikimedia.org/wiki/File:Johann_Sebastian_Bach.jpg" TargetMode="External"/><Relationship Id="rId7" Type="http://schemas.openxmlformats.org/officeDocument/2006/relationships/hyperlink" Target="http://commons.wikimedia.org/wiki/File:Wallenstein_Garden.jpg" TargetMode="External"/><Relationship Id="rId12" Type="http://schemas.openxmlformats.org/officeDocument/2006/relationships/hyperlink" Target="http://commons.wikimedia.org/wiki/File:Karel_%C5%A0kr%C3%A9ta_-_Narozen%C3%AD_svat%C3%A9ho_V%C3%A1clava.jpg" TargetMode="External"/><Relationship Id="rId17" Type="http://schemas.openxmlformats.org/officeDocument/2006/relationships/hyperlink" Target="http://commons.wikimedia.org/wiki/File:Vrtbovsk%C3%A1_zahrada,_dekorace_v%C3%A1zy_(003).JPG" TargetMode="External"/><Relationship Id="rId2" Type="http://schemas.openxmlformats.org/officeDocument/2006/relationships/hyperlink" Target="http://commons.wikimedia.org/wiki/File:Chram_sv_Mikulase_z_upati_Petrina.jpg" TargetMode="External"/><Relationship Id="rId16" Type="http://schemas.openxmlformats.org/officeDocument/2006/relationships/hyperlink" Target="http://commons.wikimedia.org/wiki/File:David_Bernini_1623.jpg" TargetMode="External"/><Relationship Id="rId20" Type="http://schemas.openxmlformats.org/officeDocument/2006/relationships/hyperlink" Target="http://commons.wikimedia.org/wiki/File:Praha_2005-09-15_Charles_Brid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Z%C3%A1mek_Krava%C5%99e_(3).JPG" TargetMode="External"/><Relationship Id="rId11" Type="http://schemas.openxmlformats.org/officeDocument/2006/relationships/hyperlink" Target="http://commons.wikimedia.org/wiki/File:Tiberio_Tinelli,_Podobizna_Karla_%C5%A0kr%C3%A9ty_(1635).jpg" TargetMode="External"/><Relationship Id="rId5" Type="http://schemas.openxmlformats.org/officeDocument/2006/relationships/hyperlink" Target="http://commons.wikimedia.org/wiki/File:Z%C3%A1mek_Brunt%C3%A1l.jpg" TargetMode="External"/><Relationship Id="rId15" Type="http://schemas.openxmlformats.org/officeDocument/2006/relationships/hyperlink" Target="http://commons.wikimedia.org/wiki/File:Bernini_-_Santa_Teresa_em_extase.jpg" TargetMode="External"/><Relationship Id="rId23" Type="http://schemas.openxmlformats.org/officeDocument/2006/relationships/hyperlink" Target="http://commons.wikimedia.org/wiki/File:Georg_Friedrich_H%C3%A4ndel.jpg" TargetMode="External"/><Relationship Id="rId10" Type="http://schemas.openxmlformats.org/officeDocument/2006/relationships/hyperlink" Target="http://commons.wikimedia.org/wiki/File:Hola%C5%A1ovice10.jpg" TargetMode="External"/><Relationship Id="rId19" Type="http://schemas.openxmlformats.org/officeDocument/2006/relationships/hyperlink" Target="http://commons.wikimedia.org/wiki/File:Sv_Jan_z_Malty.jpg" TargetMode="External"/><Relationship Id="rId4" Type="http://schemas.openxmlformats.org/officeDocument/2006/relationships/hyperlink" Target="http://commons.wikimedia.org/wiki/File:Praha,_Tr%C3%B3ja,_pohled_na_Trojsk%C3%BD_z%C3%A1mek.jpg" TargetMode="External"/><Relationship Id="rId9" Type="http://schemas.openxmlformats.org/officeDocument/2006/relationships/hyperlink" Target="http://commons.wikimedia.org/wiki/File:Hola%C5%A1ovice4.JPG" TargetMode="External"/><Relationship Id="rId14" Type="http://schemas.openxmlformats.org/officeDocument/2006/relationships/hyperlink" Target="http://commons.wikimedia.org/wiki/File:Jan_Kupeck%C3%BD.jpg" TargetMode="External"/><Relationship Id="rId22" Type="http://schemas.openxmlformats.org/officeDocument/2006/relationships/hyperlink" Target="http://commons.wikimedia.org/wiki/File:Antonio_Vivaldi_portrai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Baroko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285720" y="642918"/>
            <a:ext cx="4040188" cy="6588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Petr Jan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Brandl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4294967295"/>
          </p:nvPr>
        </p:nvSpPr>
        <p:spPr>
          <a:xfrm>
            <a:off x="4572000" y="642918"/>
            <a:ext cx="4041775" cy="654050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Jan Kupecký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9" name="Zástupný symbol pro obsah 8" descr="3384840177_27ee0a2a7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13690" t="10535" r="11673" b="11202"/>
          <a:stretch>
            <a:fillRect/>
          </a:stretch>
        </p:blipFill>
        <p:spPr>
          <a:xfrm>
            <a:off x="357158" y="1139122"/>
            <a:ext cx="3786214" cy="5321166"/>
          </a:xfrm>
        </p:spPr>
      </p:pic>
      <p:pic>
        <p:nvPicPr>
          <p:cNvPr id="11" name="Obrázek 10" descr="3385288767_471c6cf2df.jpg"/>
          <p:cNvPicPr>
            <a:picLocks noChangeAspect="1"/>
          </p:cNvPicPr>
          <p:nvPr/>
        </p:nvPicPr>
        <p:blipFill>
          <a:blip r:embed="rId3"/>
          <a:srcRect l="11430" t="10087" r="13462" b="10786"/>
          <a:stretch>
            <a:fillRect/>
          </a:stretch>
        </p:blipFill>
        <p:spPr>
          <a:xfrm>
            <a:off x="4643438" y="1155408"/>
            <a:ext cx="4143404" cy="522429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1472" y="16430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29586" y="12858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20040708-Plutone Pros intera.jpg"/>
          <p:cNvPicPr>
            <a:picLocks noChangeAspect="1"/>
          </p:cNvPicPr>
          <p:nvPr/>
        </p:nvPicPr>
        <p:blipFill>
          <a:blip r:embed="rId2"/>
          <a:srcRect l="8274" r="13120"/>
          <a:stretch>
            <a:fillRect/>
          </a:stretch>
        </p:blipFill>
        <p:spPr>
          <a:xfrm>
            <a:off x="5072066" y="1571426"/>
            <a:ext cx="3714776" cy="4957172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Sochařství – </a:t>
            </a:r>
            <a:r>
              <a:rPr lang="cs-CZ" sz="2700" dirty="0" smtClean="0"/>
              <a:t>stejné náměty jako u </a:t>
            </a:r>
            <a:r>
              <a:rPr lang="cs-CZ" sz="2700" dirty="0" smtClean="0">
                <a:solidFill>
                  <a:schemeClr val="bg2">
                    <a:lumMod val="75000"/>
                  </a:schemeClr>
                </a:solidFill>
              </a:rPr>
              <a:t>obrazů</a:t>
            </a:r>
            <a:br>
              <a:rPr lang="cs-CZ" sz="27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cs-CZ" sz="2700" dirty="0" smtClean="0"/>
              <a:t>sochy a sousoší v pohybu, vyjadřují citové po</a:t>
            </a:r>
            <a:r>
              <a:rPr lang="cs-CZ" sz="2700" dirty="0" smtClean="0">
                <a:solidFill>
                  <a:schemeClr val="bg2">
                    <a:lumMod val="25000"/>
                  </a:schemeClr>
                </a:solidFill>
              </a:rPr>
              <a:t>hnutí</a:t>
            </a:r>
            <a:endParaRPr lang="cs-CZ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Zástupný symbol pro obsah 4" descr="bernini_extaz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572362"/>
            <a:ext cx="3857652" cy="4928966"/>
          </a:xfrm>
        </p:spPr>
      </p:pic>
      <p:sp>
        <p:nvSpPr>
          <p:cNvPr id="8" name="TextovéPole 7"/>
          <p:cNvSpPr txBox="1"/>
          <p:nvPr/>
        </p:nvSpPr>
        <p:spPr>
          <a:xfrm>
            <a:off x="1142976" y="621508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Italský sochař </a:t>
            </a:r>
            <a:r>
              <a:rPr lang="cs-CZ" sz="2000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Bernini</a:t>
            </a:r>
            <a:endParaRPr lang="cs-CZ" sz="20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00100" y="157161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143900" y="17144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301038" cy="13572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Matyáš Bernard Braun sochy na Karlově mostě, sochy ctností a neřestí v Kuksu</a:t>
            </a:r>
            <a:endParaRPr lang="cs-CZ" sz="2800" dirty="0"/>
          </a:p>
        </p:txBody>
      </p:sp>
      <p:pic>
        <p:nvPicPr>
          <p:cNvPr id="6" name="Zástupný symbol pro obsah 5" descr="Luitgar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326"/>
          <a:stretch>
            <a:fillRect/>
          </a:stretch>
        </p:blipFill>
        <p:spPr>
          <a:xfrm>
            <a:off x="5572100" y="1166244"/>
            <a:ext cx="3571900" cy="5691756"/>
          </a:xfrm>
        </p:spPr>
      </p:pic>
      <p:pic>
        <p:nvPicPr>
          <p:cNvPr id="14" name="Obrázek 13" descr="Sv_Jan_z_Malty.jpg"/>
          <p:cNvPicPr>
            <a:picLocks noChangeAspect="1"/>
          </p:cNvPicPr>
          <p:nvPr/>
        </p:nvPicPr>
        <p:blipFill>
          <a:blip r:embed="rId3"/>
          <a:srcRect l="9302" t="3100"/>
          <a:stretch>
            <a:fillRect/>
          </a:stretch>
        </p:blipFill>
        <p:spPr>
          <a:xfrm>
            <a:off x="214282" y="1285860"/>
            <a:ext cx="3214710" cy="5153808"/>
          </a:xfrm>
          <a:prstGeom prst="rect">
            <a:avLst/>
          </a:prstGeom>
        </p:spPr>
      </p:pic>
      <p:pic>
        <p:nvPicPr>
          <p:cNvPr id="9" name="Zástupný symbol pro obsah 8" descr="Braun Pých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57554" y="1785926"/>
            <a:ext cx="2651202" cy="3035349"/>
          </a:xfrm>
        </p:spPr>
      </p:pic>
      <p:sp>
        <p:nvSpPr>
          <p:cNvPr id="15" name="TextovéPole 14"/>
          <p:cNvSpPr txBox="1"/>
          <p:nvPr/>
        </p:nvSpPr>
        <p:spPr>
          <a:xfrm>
            <a:off x="285720" y="9286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 flipH="1">
            <a:off x="6072196" y="1142984"/>
            <a:ext cx="50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643306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Ferdinand Maxmilián </a:t>
            </a:r>
            <a:r>
              <a:rPr lang="cs-CZ" sz="3200" dirty="0" err="1" smtClean="0"/>
              <a:t>Brokoff</a:t>
            </a:r>
            <a:r>
              <a:rPr lang="cs-CZ" sz="3200" dirty="0" smtClean="0"/>
              <a:t> – sochy na Karlově mostě</a:t>
            </a:r>
            <a:endParaRPr lang="cs-CZ" sz="3200" dirty="0"/>
          </a:p>
        </p:txBody>
      </p:sp>
      <p:pic>
        <p:nvPicPr>
          <p:cNvPr id="5" name="Zástupný symbol pro obsah 4" descr="3_3_9_bruncv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110" r="15683" b="8219"/>
          <a:stretch>
            <a:fillRect/>
          </a:stretch>
        </p:blipFill>
        <p:spPr>
          <a:xfrm>
            <a:off x="857224" y="1351278"/>
            <a:ext cx="3871338" cy="5363870"/>
          </a:xfrm>
        </p:spPr>
      </p:pic>
      <p:pic>
        <p:nvPicPr>
          <p:cNvPr id="6" name="Zástupný symbol pro obsah 5" descr="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634" t="4194" r="8379"/>
          <a:stretch>
            <a:fillRect/>
          </a:stretch>
        </p:blipFill>
        <p:spPr>
          <a:xfrm>
            <a:off x="5059200" y="928670"/>
            <a:ext cx="3441890" cy="5752380"/>
          </a:xfrm>
        </p:spPr>
      </p:pic>
      <p:sp>
        <p:nvSpPr>
          <p:cNvPr id="7" name="TextovéPole 6"/>
          <p:cNvSpPr txBox="1"/>
          <p:nvPr/>
        </p:nvSpPr>
        <p:spPr>
          <a:xfrm>
            <a:off x="5286380" y="11429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8596" y="16430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George_Frideric_Handel_by_Balthasar_Denn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487" b="9787"/>
          <a:stretch>
            <a:fillRect/>
          </a:stretch>
        </p:blipFill>
        <p:spPr>
          <a:xfrm>
            <a:off x="5366516" y="1049918"/>
            <a:ext cx="3737547" cy="44507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Hudba </a:t>
            </a:r>
            <a:r>
              <a:rPr lang="cs-CZ" sz="2400" dirty="0" smtClean="0"/>
              <a:t>vznešená, líbivá, působí na city posluchače</a:t>
            </a:r>
            <a:br>
              <a:rPr lang="cs-CZ" sz="2400" dirty="0" smtClean="0"/>
            </a:br>
            <a:r>
              <a:rPr lang="cs-CZ" sz="2400" dirty="0" smtClean="0"/>
              <a:t>Rozvíjí se varhanní hudba.</a:t>
            </a:r>
            <a:endParaRPr lang="cs-CZ" dirty="0"/>
          </a:p>
        </p:txBody>
      </p:sp>
      <p:pic>
        <p:nvPicPr>
          <p:cNvPr id="5" name="Zástupný symbol pro obsah 4" descr="j-s-bach-col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2" y="2357430"/>
            <a:ext cx="3754621" cy="4622878"/>
          </a:xfrm>
        </p:spPr>
      </p:pic>
      <p:pic>
        <p:nvPicPr>
          <p:cNvPr id="7" name="Obrázek 6" descr="9b2c4b44fb86522964124ed80d03c5e8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067146"/>
            <a:ext cx="3267259" cy="368277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4282" y="157161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Johann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Sebastian </a:t>
            </a:r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Bach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německý skladatel</a:t>
            </a:r>
            <a:endParaRPr lang="cs-CZ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4810" y="1000108"/>
            <a:ext cx="1285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Georg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Friedrich</a:t>
            </a: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Händel německý skladatel</a:t>
            </a:r>
            <a:endParaRPr lang="cs-CZ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29454" y="614364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Ital 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Antonio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Vivaldi</a:t>
            </a: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29256" y="11429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43306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2428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Divadlo -  </a:t>
            </a:r>
            <a:r>
              <a:rPr lang="cs-CZ" sz="3100" dirty="0" smtClean="0"/>
              <a:t>šlechtici si je zřizovali na zámcích, předváděla se činohra, pantomima a nově opera</a:t>
            </a:r>
            <a:endParaRPr lang="cs-CZ" sz="3100" dirty="0"/>
          </a:p>
        </p:txBody>
      </p:sp>
      <p:pic>
        <p:nvPicPr>
          <p:cNvPr id="6" name="Zástupný symbol pro obsah 5" descr="zamecke-barokni-divad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792" y="1643050"/>
            <a:ext cx="6195110" cy="4643470"/>
          </a:xfrm>
        </p:spPr>
      </p:pic>
      <p:sp>
        <p:nvSpPr>
          <p:cNvPr id="7" name="TextovéPole 6"/>
          <p:cNvSpPr txBox="1"/>
          <p:nvPr/>
        </p:nvSpPr>
        <p:spPr>
          <a:xfrm>
            <a:off x="785786" y="628652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Zámecké divadlo v Českém Krumlově</a:t>
            </a:r>
            <a:endParaRPr lang="cs-CZ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43042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Zdroje: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600" dirty="0" smtClean="0">
                <a:latin typeface="+mj-lt"/>
              </a:rPr>
              <a:t>	Obrázky</a:t>
            </a:r>
            <a:r>
              <a:rPr lang="cs-CZ" sz="1200" dirty="0" smtClean="0">
                <a:latin typeface="+mj-lt"/>
              </a:rPr>
              <a:t>  [cit. 2012-3-25]. Dostupný pod licencí </a:t>
            </a:r>
            <a:r>
              <a:rPr lang="cs-CZ" sz="1200" dirty="0" err="1" smtClean="0">
                <a:solidFill>
                  <a:srgbClr val="000000"/>
                </a:solidFill>
                <a:latin typeface="+mj-lt"/>
              </a:rPr>
              <a:t>Creative</a:t>
            </a:r>
            <a:r>
              <a:rPr lang="cs-CZ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200" dirty="0" err="1" smtClean="0">
                <a:solidFill>
                  <a:srgbClr val="000000"/>
                </a:solidFill>
                <a:latin typeface="+mj-lt"/>
              </a:rPr>
              <a:t>Commons</a:t>
            </a:r>
            <a:r>
              <a:rPr lang="cs-CZ" sz="1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200" dirty="0" smtClean="0">
                <a:latin typeface="+mj-lt"/>
              </a:rPr>
              <a:t>na  WWW: </a:t>
            </a:r>
          </a:p>
          <a:p>
            <a:pPr>
              <a:buNone/>
            </a:pPr>
            <a:r>
              <a:rPr lang="cs-CZ" sz="1200" dirty="0" smtClean="0">
                <a:hlinkClick r:id="rId2"/>
              </a:rPr>
              <a:t>1. http://commons.wikimedia.org/wiki/File:Chram_sv_Mikulase_z_upati_Petrina.jpg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>
                <a:latin typeface="+mj-lt"/>
              </a:rPr>
              <a:t>2. http://commons.wikimedia.org/wiki/File:Roman_architecture.jpg?uselang=cs</a:t>
            </a:r>
          </a:p>
          <a:p>
            <a:pPr>
              <a:buNone/>
            </a:pPr>
            <a:r>
              <a:rPr lang="cs-CZ" sz="1200" dirty="0" smtClean="0">
                <a:latin typeface="+mj-lt"/>
              </a:rPr>
              <a:t> 3 http://commons.wikimedia.org/wiki/File:Chram_sv_Mikulase.jpg&gt;</a:t>
            </a:r>
          </a:p>
          <a:p>
            <a:pPr>
              <a:buNone/>
            </a:pPr>
            <a:r>
              <a:rPr lang="cs-CZ" sz="1200" dirty="0" smtClean="0">
                <a:latin typeface="+mj-lt"/>
              </a:rPr>
              <a:t>4 http://commons.wikimedia.org/wiki/File:Chram_sv_Mikulase_interier_oltar_od_vchodu.jpg</a:t>
            </a:r>
          </a:p>
          <a:p>
            <a:pPr>
              <a:buNone/>
            </a:pPr>
            <a:r>
              <a:rPr lang="cs-CZ" sz="1200" dirty="0" smtClean="0">
                <a:latin typeface="+mj-lt"/>
              </a:rPr>
              <a:t>5 http://commons.wikimedia.org/wiki/File:St._Mary_Magdalene%27s_Church2_%28Karlovy_Vary%29_2009-08-08.jpg</a:t>
            </a:r>
          </a:p>
          <a:p>
            <a:pPr>
              <a:buNone/>
            </a:pPr>
            <a:r>
              <a:rPr lang="cs-CZ" sz="1200" dirty="0" smtClean="0">
                <a:latin typeface="+mj-lt"/>
              </a:rPr>
              <a:t>6 </a:t>
            </a:r>
            <a:r>
              <a:rPr lang="cs-CZ" sz="1200" dirty="0" smtClean="0">
                <a:latin typeface="+mj-lt"/>
                <a:hlinkClick r:id="rId3"/>
              </a:rPr>
              <a:t>http://commons.wikimedia.org/wiki/File:Kutna_Hora-Sedlec_cathedral_011.jpg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7 </a:t>
            </a:r>
            <a:r>
              <a:rPr lang="cs-CZ" sz="1200" dirty="0" smtClean="0">
                <a:latin typeface="+mj-lt"/>
                <a:hlinkClick r:id="rId4"/>
              </a:rPr>
              <a:t>http://commons.wikimedia.org/wiki/File:Praha,_Tr%C3%B3ja,_pohled_na_Trojsk%C3%BD_z%C3%A1mek.jpg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8 </a:t>
            </a:r>
            <a:r>
              <a:rPr lang="cs-CZ" sz="1200" dirty="0" smtClean="0">
                <a:latin typeface="+mj-lt"/>
                <a:hlinkClick r:id="rId5"/>
              </a:rPr>
              <a:t>http://commons.wikimedia.org/wiki/File:Z%C3%A1mek_Brunt%C3%A1l.jpg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9 </a:t>
            </a:r>
            <a:r>
              <a:rPr lang="cs-CZ" sz="1200" dirty="0" smtClean="0">
                <a:latin typeface="+mj-lt"/>
                <a:hlinkClick r:id="rId6"/>
              </a:rPr>
              <a:t>http://commons.wikimedia.org/wiki/File:Z%C3%A1mek_Krava%C5%99e_%283%29.JPG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10 </a:t>
            </a:r>
            <a:r>
              <a:rPr lang="cs-CZ" sz="1200" dirty="0" smtClean="0">
                <a:latin typeface="+mj-lt"/>
                <a:hlinkClick r:id="rId7"/>
              </a:rPr>
              <a:t>http://commons.wikimedia.org/wiki/File:Wallenstein_Garden.jpg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11 </a:t>
            </a:r>
            <a:r>
              <a:rPr lang="cs-CZ" sz="1200" dirty="0" smtClean="0">
                <a:latin typeface="+mj-lt"/>
                <a:hlinkClick r:id="rId8"/>
              </a:rPr>
              <a:t>http://commons.wikimedia.org/wiki/File:Morovy_Mariansky_sloup.jpg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12 </a:t>
            </a:r>
            <a:r>
              <a:rPr lang="cs-CZ" sz="1200" dirty="0" smtClean="0">
                <a:latin typeface="+mj-lt"/>
                <a:hlinkClick r:id="rId9"/>
              </a:rPr>
              <a:t>http://commons.wikimedia.org/wiki/File:Hola%C5%A1ovice4.JPG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13 </a:t>
            </a:r>
            <a:r>
              <a:rPr lang="cs-CZ" sz="1200" dirty="0" smtClean="0">
                <a:latin typeface="+mj-lt"/>
                <a:hlinkClick r:id="rId10"/>
              </a:rPr>
              <a:t>http://commons.wikimedia.org/wiki/File:Hola%C5%A1ovice10.jpg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14 </a:t>
            </a:r>
            <a:r>
              <a:rPr lang="cs-CZ" sz="1200" dirty="0" smtClean="0">
                <a:latin typeface="+mj-lt"/>
                <a:hlinkClick r:id="rId11"/>
              </a:rPr>
              <a:t>http://commons.wikimedia.org/wiki/File:Tiberio_Tinelli,_Podobizna_Karla_%C5%A0kr%C3%A9ty_%281635%29.jpg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15 </a:t>
            </a:r>
            <a:r>
              <a:rPr lang="cs-CZ" sz="1200" dirty="0" smtClean="0">
                <a:latin typeface="+mj-lt"/>
                <a:hlinkClick r:id="rId12"/>
              </a:rPr>
              <a:t>http://commons.wikimedia.org/wiki/File:Karel_%C5%A0kr%C3%A9ta_-_Narozen%C3%AD_svat%C3%A9ho_V%C3%A1clava.jpg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16 </a:t>
            </a:r>
            <a:r>
              <a:rPr lang="cs-CZ" sz="1200" dirty="0" smtClean="0">
                <a:latin typeface="+mj-lt"/>
                <a:hlinkClick r:id="rId13"/>
              </a:rPr>
              <a:t>http://commons.wikimedia.org/wiki/File:Simeon_with_the_Infant_Jesus_Brandl_after_1725_National_Gallery_Prague.jpg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17 </a:t>
            </a:r>
            <a:r>
              <a:rPr lang="cs-CZ" sz="1200" dirty="0" smtClean="0">
                <a:latin typeface="+mj-lt"/>
                <a:hlinkClick r:id="rId14"/>
              </a:rPr>
              <a:t>http://commons.wikimedia.org/wiki/File:Jan_Kupeck%C3%BD.jpg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 18 </a:t>
            </a:r>
            <a:r>
              <a:rPr lang="cs-CZ" sz="1200" dirty="0" smtClean="0">
                <a:latin typeface="+mj-lt"/>
                <a:hlinkClick r:id="rId15"/>
              </a:rPr>
              <a:t>http://commons.wikimedia.org/wiki/File:Bernini_-_Santa_Teresa_em_extase.jpg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19 </a:t>
            </a:r>
            <a:r>
              <a:rPr lang="cs-CZ" sz="1200" dirty="0" smtClean="0">
                <a:latin typeface="+mj-lt"/>
                <a:hlinkClick r:id="rId16"/>
              </a:rPr>
              <a:t>http://commons.wikimedia.org/wiki/File:David_Bernini_1623.jpg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20 </a:t>
            </a:r>
            <a:r>
              <a:rPr lang="cs-CZ" sz="1200" dirty="0" smtClean="0">
                <a:latin typeface="+mj-lt"/>
                <a:hlinkClick r:id="rId17"/>
              </a:rPr>
              <a:t>http://commons.wikimedia.org/wiki/File:Vrtbovsk%C3%A1_zahrada,_dekorace_v%C3%A1zy_%28003%29.JPG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21 </a:t>
            </a:r>
            <a:r>
              <a:rPr lang="cs-CZ" sz="1200" dirty="0" smtClean="0">
                <a:latin typeface="+mj-lt"/>
                <a:hlinkClick r:id="rId18"/>
              </a:rPr>
              <a:t>http://commons.wikimedia.org/wiki/File:Braunovy_sochy_na_Kuksu_%2801%29.jpg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22 http://commons.wikimedia.org/wiki/File:Sv_Luitgarda.jpg</a:t>
            </a:r>
          </a:p>
          <a:p>
            <a:pPr>
              <a:buNone/>
            </a:pPr>
            <a:r>
              <a:rPr lang="cs-CZ" sz="1200" dirty="0" smtClean="0">
                <a:latin typeface="+mj-lt"/>
              </a:rPr>
              <a:t>23 </a:t>
            </a:r>
            <a:r>
              <a:rPr lang="cs-CZ" sz="1200" dirty="0" smtClean="0">
                <a:latin typeface="+mj-lt"/>
                <a:hlinkClick r:id="rId19"/>
              </a:rPr>
              <a:t>http://commons.wikimedia.org/wiki/File:Sv_Jan_z_Malty.jpg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24 </a:t>
            </a:r>
            <a:r>
              <a:rPr lang="cs-CZ" sz="1200" dirty="0" smtClean="0">
                <a:latin typeface="+mj-lt"/>
                <a:hlinkClick r:id="rId20"/>
              </a:rPr>
              <a:t>http://commons.wikimedia.org/wiki/File:Praha_2005-09-15_Charles_Bridge.jpg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25 </a:t>
            </a:r>
            <a:r>
              <a:rPr lang="cs-CZ" sz="1200" dirty="0" smtClean="0">
                <a:latin typeface="+mj-lt"/>
                <a:hlinkClick r:id="rId21"/>
              </a:rPr>
              <a:t>http://commons.wikimedia.org/wiki/File:Johann_Sebastian_Bach.jpg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26 </a:t>
            </a:r>
            <a:r>
              <a:rPr lang="cs-CZ" sz="1200" dirty="0" smtClean="0">
                <a:latin typeface="+mj-lt"/>
                <a:hlinkClick r:id="rId22"/>
              </a:rPr>
              <a:t>http://commons.wikimedia.org/wiki/File:Antonio_Vivaldi_portrait.jpg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27 </a:t>
            </a:r>
            <a:r>
              <a:rPr lang="cs-CZ" sz="1200" dirty="0" smtClean="0">
                <a:latin typeface="+mj-lt"/>
                <a:hlinkClick r:id="rId23"/>
              </a:rPr>
              <a:t>http://commons.wikimedia.org/wiki/File:Georg_Friedrich_H%C3%A4ndel.jpg</a:t>
            </a:r>
            <a:endParaRPr lang="cs-CZ" sz="1200" dirty="0" smtClean="0">
              <a:latin typeface="+mj-lt"/>
            </a:endParaRPr>
          </a:p>
          <a:p>
            <a:pPr>
              <a:buNone/>
            </a:pPr>
            <a:r>
              <a:rPr lang="cs-CZ" sz="1200" dirty="0" smtClean="0">
                <a:latin typeface="+mj-lt"/>
              </a:rPr>
              <a:t>28 http://commons.wikimedia.org/wiki/File:Divadlo_Krumlov.JPG</a:t>
            </a:r>
          </a:p>
          <a:p>
            <a:pPr>
              <a:buNone/>
            </a:pPr>
            <a:endParaRPr lang="cs-CZ" sz="1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825"/>
          <a:stretch>
            <a:fillRect/>
          </a:stretch>
        </p:blipFill>
        <p:spPr>
          <a:xfrm>
            <a:off x="4873778" y="1797918"/>
            <a:ext cx="4198816" cy="44886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Baroko – 17. a 18. století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2071678"/>
            <a:ext cx="4572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Zahrnuje všechny formy umění – architekturu, malířství, sochařství, hudbu, divadlo, literaturu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Má působit na člověka svou okázalostí, vznešeností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Základním prvkem je pohyb, neklid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Je nástrojem protireformace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786810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1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192712512-barokni-umeni-ilustra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91" y="692976"/>
            <a:ext cx="4513728" cy="60221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Stavební prvky: 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nepravidelnost, zvlněnost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přehnaná zdobnost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 sochy, malby, zlato,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mramor )</a:t>
            </a:r>
          </a:p>
          <a:p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endParaRPr lang="cs-CZ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Stavby: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43900" y="7143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kostely </a:t>
            </a:r>
            <a:r>
              <a:rPr lang="cs-CZ" sz="2800" dirty="0" smtClean="0"/>
              <a:t>– chrám sv. Mikuláše</a:t>
            </a:r>
            <a:endParaRPr lang="cs-CZ" sz="2800" dirty="0"/>
          </a:p>
        </p:txBody>
      </p:sp>
      <p:pic>
        <p:nvPicPr>
          <p:cNvPr id="8" name="Zástupný symbol pro obsah 7" descr="sv_mikula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490" t="5970" b="5970"/>
          <a:stretch>
            <a:fillRect/>
          </a:stretch>
        </p:blipFill>
        <p:spPr>
          <a:xfrm>
            <a:off x="571472" y="1705537"/>
            <a:ext cx="4357718" cy="4902455"/>
          </a:xfrm>
        </p:spPr>
      </p:pic>
      <p:pic>
        <p:nvPicPr>
          <p:cNvPr id="9" name="Zástupný symbol pro obsah 8" descr="mikula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3504" y="1755905"/>
            <a:ext cx="3571899" cy="4921908"/>
          </a:xfrm>
        </p:spPr>
      </p:pic>
      <p:sp>
        <p:nvSpPr>
          <p:cNvPr id="6" name="TextovéPole 5"/>
          <p:cNvSpPr txBox="1"/>
          <p:nvPr/>
        </p:nvSpPr>
        <p:spPr>
          <a:xfrm>
            <a:off x="5286380" y="18573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3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c8356575574b52abbdaedb4835ee11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898" r="8582" b="16634"/>
          <a:stretch>
            <a:fillRect/>
          </a:stretch>
        </p:blipFill>
        <p:spPr>
          <a:xfrm>
            <a:off x="3693199" y="1357298"/>
            <a:ext cx="5450801" cy="4766652"/>
          </a:xfrm>
        </p:spPr>
      </p:pic>
      <p:sp>
        <p:nvSpPr>
          <p:cNvPr id="11" name="TextovéPole 10"/>
          <p:cNvSpPr txBox="1"/>
          <p:nvPr/>
        </p:nvSpPr>
        <p:spPr>
          <a:xfrm>
            <a:off x="4214810" y="1500174"/>
            <a:ext cx="285752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Sedlec u Kutné Hory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357290" y="564357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Kostel sv. Maří Magdalény </a:t>
            </a:r>
          </a:p>
          <a:p>
            <a:r>
              <a:rPr lang="cs-CZ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v Karlových Varech</a:t>
            </a:r>
            <a:endParaRPr lang="cs-CZ" sz="20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Stavitelé</a:t>
            </a:r>
            <a:endParaRPr lang="cs-CZ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714356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tx2"/>
                </a:solidFill>
              </a:rPr>
              <a:t>Dientzehoferovi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500562" y="78579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</a:rPr>
              <a:t>Santini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13572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572528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16" name="Zástupný symbol pro obsah 15" descr="kostel_mari-magdaleny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3386" r="9734"/>
          <a:stretch>
            <a:fillRect/>
          </a:stretch>
        </p:blipFill>
        <p:spPr>
          <a:xfrm>
            <a:off x="0" y="1285860"/>
            <a:ext cx="4234812" cy="4947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zámky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4294967295"/>
          </p:nvPr>
        </p:nvSpPr>
        <p:spPr>
          <a:xfrm>
            <a:off x="2857488" y="714356"/>
            <a:ext cx="4041775" cy="65405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Trója</a:t>
            </a:r>
            <a:endParaRPr lang="cs-CZ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5720" y="257174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Bruntál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7" name="Obrázek 16" descr="01zoom.jpg"/>
          <p:cNvPicPr>
            <a:picLocks noChangeAspect="1"/>
          </p:cNvPicPr>
          <p:nvPr/>
        </p:nvPicPr>
        <p:blipFill>
          <a:blip r:embed="rId2" cstate="print"/>
          <a:srcRect l="8161" b="6324"/>
          <a:stretch>
            <a:fillRect/>
          </a:stretch>
        </p:blipFill>
        <p:spPr>
          <a:xfrm>
            <a:off x="4770464" y="3150667"/>
            <a:ext cx="4373536" cy="3350167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858016" y="3357562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Kravaře</a:t>
            </a:r>
            <a:endParaRPr lang="cs-CZ" sz="24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Zástupný symbol pro obsah 19" descr="Zámek-Troja-(3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859" t="18117" b="14591"/>
          <a:stretch>
            <a:fillRect/>
          </a:stretch>
        </p:blipFill>
        <p:spPr>
          <a:xfrm>
            <a:off x="3998490" y="0"/>
            <a:ext cx="4703874" cy="2928934"/>
          </a:xfrm>
        </p:spPr>
      </p:pic>
      <p:pic>
        <p:nvPicPr>
          <p:cNvPr id="22" name="Zástupný symbol pro obsah 21" descr="obr.php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11805" r="11076"/>
          <a:stretch>
            <a:fillRect/>
          </a:stretch>
        </p:blipFill>
        <p:spPr>
          <a:xfrm>
            <a:off x="0" y="3004030"/>
            <a:ext cx="4786314" cy="3559101"/>
          </a:xfrm>
        </p:spPr>
      </p:pic>
      <p:sp>
        <p:nvSpPr>
          <p:cNvPr id="11" name="TextovéPole 10"/>
          <p:cNvSpPr txBox="1"/>
          <p:nvPr/>
        </p:nvSpPr>
        <p:spPr>
          <a:xfrm>
            <a:off x="8572528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3000372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00628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cs-CZ" dirty="0" smtClean="0"/>
              <a:t>města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59352"/>
          </a:xfrm>
        </p:spPr>
        <p:txBody>
          <a:bodyPr/>
          <a:lstStyle/>
          <a:p>
            <a:r>
              <a:rPr lang="cs-CZ" dirty="0" smtClean="0"/>
              <a:t>Valdštejnský palác v Praze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3438" y="642918"/>
            <a:ext cx="4041775" cy="654843"/>
          </a:xfrm>
        </p:spPr>
        <p:txBody>
          <a:bodyPr/>
          <a:lstStyle/>
          <a:p>
            <a:r>
              <a:rPr lang="cs-CZ" dirty="0" smtClean="0"/>
              <a:t>Morový sloup v Olomouci</a:t>
            </a:r>
            <a:endParaRPr lang="cs-CZ" dirty="0"/>
          </a:p>
        </p:txBody>
      </p:sp>
      <p:pic>
        <p:nvPicPr>
          <p:cNvPr id="16" name="Zástupný symbol pro obsah 15" descr="olomouc-80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67341" y="1500174"/>
            <a:ext cx="3576659" cy="4767541"/>
          </a:xfrm>
        </p:spPr>
      </p:pic>
      <p:pic>
        <p:nvPicPr>
          <p:cNvPr id="10" name="Zástupný symbol pro obsah 9" descr="valdstejn_v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18175"/>
          <a:stretch>
            <a:fillRect/>
          </a:stretch>
        </p:blipFill>
        <p:spPr>
          <a:xfrm>
            <a:off x="0" y="2428868"/>
            <a:ext cx="5650063" cy="3466447"/>
          </a:xfrm>
        </p:spPr>
      </p:pic>
      <p:sp>
        <p:nvSpPr>
          <p:cNvPr id="7" name="TextovéPole 6"/>
          <p:cNvSpPr txBox="1"/>
          <p:nvPr/>
        </p:nvSpPr>
        <p:spPr>
          <a:xfrm>
            <a:off x="214282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00760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i.php.jpg"/>
          <p:cNvPicPr>
            <a:picLocks noChangeAspect="1"/>
          </p:cNvPicPr>
          <p:nvPr/>
        </p:nvPicPr>
        <p:blipFill>
          <a:blip r:embed="rId2"/>
          <a:srcRect l="17025" b="38716"/>
          <a:stretch>
            <a:fillRect/>
          </a:stretch>
        </p:blipFill>
        <p:spPr>
          <a:xfrm>
            <a:off x="3717809" y="357166"/>
            <a:ext cx="5426191" cy="3005756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cs-CZ" dirty="0" smtClean="0"/>
              <a:t>lidové baroko</a:t>
            </a:r>
            <a:endParaRPr lang="cs-CZ" dirty="0"/>
          </a:p>
        </p:txBody>
      </p:sp>
      <p:pic>
        <p:nvPicPr>
          <p:cNvPr id="5" name="Zástupný symbol pro obsah 4" descr="36933_detail.jpg"/>
          <p:cNvPicPr>
            <a:picLocks noGrp="1" noChangeAspect="1"/>
          </p:cNvPicPr>
          <p:nvPr>
            <p:ph idx="1"/>
          </p:nvPr>
        </p:nvPicPr>
        <p:blipFill>
          <a:blip r:embed="rId3"/>
          <a:srcRect t="5484"/>
          <a:stretch>
            <a:fillRect/>
          </a:stretch>
        </p:blipFill>
        <p:spPr>
          <a:xfrm>
            <a:off x="0" y="3429000"/>
            <a:ext cx="4838485" cy="3429000"/>
          </a:xfrm>
        </p:spPr>
      </p:pic>
      <p:sp>
        <p:nvSpPr>
          <p:cNvPr id="8" name="TextovéPole 7"/>
          <p:cNvSpPr txBox="1"/>
          <p:nvPr/>
        </p:nvSpPr>
        <p:spPr>
          <a:xfrm>
            <a:off x="5500694" y="4643447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Holašovice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v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jižních Čechách</a:t>
            </a: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Vesnická památková rezervace</a:t>
            </a:r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zapsaná do Seznamu světového kulturního dědictví UNESCO.</a:t>
            </a:r>
            <a:endParaRPr lang="cs-CZ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5008" y="6429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5720" y="3714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Malířství  - </a:t>
            </a:r>
            <a:r>
              <a:rPr lang="cs-CZ" sz="2700" dirty="0" smtClean="0"/>
              <a:t>náboženské motivy, portréty</a:t>
            </a:r>
            <a:br>
              <a:rPr lang="cs-CZ" sz="2700" dirty="0" smtClean="0"/>
            </a:br>
            <a:r>
              <a:rPr lang="cs-CZ" sz="2700" dirty="0" smtClean="0"/>
              <a:t>hra světla a stínu, postavy v pohybu</a:t>
            </a:r>
            <a:endParaRPr lang="cs-CZ" sz="2700" dirty="0"/>
          </a:p>
        </p:txBody>
      </p:sp>
      <p:pic>
        <p:nvPicPr>
          <p:cNvPr id="8" name="Zástupný symbol pro obsah 7" descr="Karel_Skreta_E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21468" y="1928942"/>
            <a:ext cx="6422532" cy="3899871"/>
          </a:xfrm>
        </p:spPr>
      </p:pic>
      <p:pic>
        <p:nvPicPr>
          <p:cNvPr id="6" name="Zástupný symbol pro obsah 5" descr="3385484260_a9f5a045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071810"/>
            <a:ext cx="2720639" cy="3571900"/>
          </a:xfrm>
        </p:spPr>
      </p:pic>
      <p:sp>
        <p:nvSpPr>
          <p:cNvPr id="9" name="TextovéPole 8"/>
          <p:cNvSpPr txBox="1"/>
          <p:nvPr/>
        </p:nvSpPr>
        <p:spPr>
          <a:xfrm>
            <a:off x="285720" y="228599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Karel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Škréta</a:t>
            </a:r>
            <a:endParaRPr lang="cs-CZ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2844" y="314324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679653" y="19288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744</TotalTime>
  <Words>234</Words>
  <Application>Microsoft Office PowerPoint</Application>
  <PresentationFormat>Předvádění na obrazovce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Baroko</vt:lpstr>
      <vt:lpstr>Baroko – 17. a 18. století</vt:lpstr>
      <vt:lpstr>Architektura</vt:lpstr>
      <vt:lpstr>kostely – chrám sv. Mikuláše</vt:lpstr>
      <vt:lpstr>Snímek 5</vt:lpstr>
      <vt:lpstr>zámky</vt:lpstr>
      <vt:lpstr>města</vt:lpstr>
      <vt:lpstr>lidové baroko</vt:lpstr>
      <vt:lpstr>Malířství  - náboženské motivy, portréty hra světla a stínu, postavy v pohybu</vt:lpstr>
      <vt:lpstr>Snímek 10</vt:lpstr>
      <vt:lpstr>Sochařství – stejné náměty jako u obrazů sochy a sousoší v pohybu, vyjadřují citové pohnutí</vt:lpstr>
      <vt:lpstr>Matyáš Bernard Braun sochy na Karlově mostě, sochy ctností a neřestí v Kuksu</vt:lpstr>
      <vt:lpstr>Ferdinand Maxmilián Brokoff – sochy na Karlově mostě</vt:lpstr>
      <vt:lpstr>Hudba vznešená, líbivá, působí na city posluchače Rozvíjí se varhanní hudba.</vt:lpstr>
      <vt:lpstr>Divadlo -  šlechtici si je zřizovali na zámcích, předváděla se činohra, pantomima a nově opera</vt:lpstr>
      <vt:lpstr>Zdroje: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Baroko</dc:title>
  <dc:creator>Bláža</dc:creator>
  <cp:lastModifiedBy>Bláža</cp:lastModifiedBy>
  <cp:revision>78</cp:revision>
  <dcterms:created xsi:type="dcterms:W3CDTF">2011-10-19T18:36:31Z</dcterms:created>
  <dcterms:modified xsi:type="dcterms:W3CDTF">2012-06-13T16:35:45Z</dcterms:modified>
</cp:coreProperties>
</file>