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D-9425-4BA6-99D8-A1B6033CD89D}" type="datetimeFigureOut">
              <a:rPr lang="cs-CZ" smtClean="0"/>
              <a:pPr/>
              <a:t>29.3.2012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E6AC47-6214-4D74-8A99-F889297D13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D-9425-4BA6-99D8-A1B6033CD89D}" type="datetimeFigureOut">
              <a:rPr lang="cs-CZ" smtClean="0"/>
              <a:pPr/>
              <a:t>29.3.2012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C47-6214-4D74-8A99-F889297D13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D-9425-4BA6-99D8-A1B6033CD89D}" type="datetimeFigureOut">
              <a:rPr lang="cs-CZ" smtClean="0"/>
              <a:pPr/>
              <a:t>29.3.2012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C47-6214-4D74-8A99-F889297D13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D-9425-4BA6-99D8-A1B6033CD89D}" type="datetimeFigureOut">
              <a:rPr lang="cs-CZ" smtClean="0"/>
              <a:pPr/>
              <a:t>29.3.2012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E6AC47-6214-4D74-8A99-F889297D13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D-9425-4BA6-99D8-A1B6033CD89D}" type="datetimeFigureOut">
              <a:rPr lang="cs-CZ" smtClean="0"/>
              <a:pPr/>
              <a:t>29.3.2012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C47-6214-4D74-8A99-F889297D136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D-9425-4BA6-99D8-A1B6033CD89D}" type="datetimeFigureOut">
              <a:rPr lang="cs-CZ" smtClean="0"/>
              <a:pPr/>
              <a:t>29.3.2012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C47-6214-4D74-8A99-F889297D13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D-9425-4BA6-99D8-A1B6033CD89D}" type="datetimeFigureOut">
              <a:rPr lang="cs-CZ" smtClean="0"/>
              <a:pPr/>
              <a:t>29.3.2012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4E6AC47-6214-4D74-8A99-F889297D136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D-9425-4BA6-99D8-A1B6033CD89D}" type="datetimeFigureOut">
              <a:rPr lang="cs-CZ" smtClean="0"/>
              <a:pPr/>
              <a:t>29.3.2012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C47-6214-4D74-8A99-F889297D13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D-9425-4BA6-99D8-A1B6033CD89D}" type="datetimeFigureOut">
              <a:rPr lang="cs-CZ" smtClean="0"/>
              <a:pPr/>
              <a:t>29.3.2012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C47-6214-4D74-8A99-F889297D13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D-9425-4BA6-99D8-A1B6033CD89D}" type="datetimeFigureOut">
              <a:rPr lang="cs-CZ" smtClean="0"/>
              <a:pPr/>
              <a:t>29.3.2012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C47-6214-4D74-8A99-F889297D13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8BD-9425-4BA6-99D8-A1B6033CD89D}" type="datetimeFigureOut">
              <a:rPr lang="cs-CZ" smtClean="0"/>
              <a:pPr/>
              <a:t>29.3.2012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C47-6214-4D74-8A99-F889297D136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A738BD-9425-4BA6-99D8-A1B6033CD89D}" type="datetimeFigureOut">
              <a:rPr lang="cs-CZ" smtClean="0"/>
              <a:pPr/>
              <a:t>29.3.2012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E6AC47-6214-4D74-8A99-F889297D136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Hradec_nad_Moravici_Zamek_-_Bily_zamek.JPG" TargetMode="External"/><Relationship Id="rId13" Type="http://schemas.openxmlformats.org/officeDocument/2006/relationships/hyperlink" Target="http://commons.wikimedia.org/wiki/File:M%C3%B6bel_Biedermeier_Museum_Senftenberg.jpg" TargetMode="External"/><Relationship Id="rId3" Type="http://schemas.openxmlformats.org/officeDocument/2006/relationships/hyperlink" Target="http://commons.wikimedia.org/wiki/File:La_Madeleine_%28alrededor_de_1911%29.jpg" TargetMode="External"/><Relationship Id="rId7" Type="http://schemas.openxmlformats.org/officeDocument/2006/relationships/hyperlink" Target="http://commons.wikimedia.org/wiki/File:Pr&#250;&#269;el&#237;_z&#225;mku_Ka&#269;ina_z_parku.jpg" TargetMode="External"/><Relationship Id="rId12" Type="http://schemas.openxmlformats.org/officeDocument/2006/relationships/hyperlink" Target="http://commons.wikimedia.org/wiki/File:Zimmerbild_82.jpg" TargetMode="External"/><Relationship Id="rId2" Type="http://schemas.openxmlformats.org/officeDocument/2006/relationships/hyperlink" Target="http://commons.wikimedia.org/wiki/File:Fa%C3%A7ade_fronton_madeleine_Pari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raha-opera.jpg" TargetMode="External"/><Relationship Id="rId11" Type="http://schemas.openxmlformats.org/officeDocument/2006/relationships/hyperlink" Target="http://commons.wikimedia.org/wiki/File:Mar_l&#225;zn&#283;_Ferdinand&#367;v_pramen_1.jpg" TargetMode="External"/><Relationship Id="rId5" Type="http://schemas.openxmlformats.org/officeDocument/2006/relationships/hyperlink" Target="http://commons.wikimedia.org/wiki/File:Stavovske_divadlo.jpg" TargetMode="External"/><Relationship Id="rId15" Type="http://schemas.openxmlformats.org/officeDocument/2006/relationships/hyperlink" Target="http://commons.wikimedia.org/wiki/Ludwig_van_Beethoven" TargetMode="External"/><Relationship Id="rId10" Type="http://schemas.openxmlformats.org/officeDocument/2006/relationships/hyperlink" Target="http://commons.wikimedia.org/wiki/File:Arc_Triomphe.jpg" TargetMode="External"/><Relationship Id="rId4" Type="http://schemas.openxmlformats.org/officeDocument/2006/relationships/hyperlink" Target="http://commons.wikimedia.org/wiki/File:Kynzvart_zamek.jpg" TargetMode="External"/><Relationship Id="rId9" Type="http://schemas.openxmlformats.org/officeDocument/2006/relationships/hyperlink" Target="http://commons.wikimedia.org/wiki/File:Dob&#345;&#237;&#353;_chateau_and_french_park_(5).jpg" TargetMode="External"/><Relationship Id="rId14" Type="http://schemas.openxmlformats.org/officeDocument/2006/relationships/hyperlink" Target="http://commons.wikimedia.org/wiki/File:Croce-Mozart-Detail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4635517"/>
            <a:ext cx="8458200" cy="1222375"/>
          </a:xfrm>
        </p:spPr>
        <p:txBody>
          <a:bodyPr>
            <a:normAutofit/>
          </a:bodyPr>
          <a:lstStyle/>
          <a:p>
            <a:r>
              <a:rPr lang="cs-CZ" sz="5400" dirty="0" smtClean="0"/>
              <a:t>Klasicismus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Mariánské lázně</a:t>
            </a:r>
            <a:endParaRPr lang="cs-CZ" dirty="0"/>
          </a:p>
        </p:txBody>
      </p:sp>
      <p:pic>
        <p:nvPicPr>
          <p:cNvPr id="4" name="Zástupný symbol pro obsah 3" descr="foto_06_f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914" t="15816" b="22715"/>
          <a:stretch>
            <a:fillRect/>
          </a:stretch>
        </p:blipFill>
        <p:spPr>
          <a:xfrm>
            <a:off x="375412" y="1714488"/>
            <a:ext cx="8339992" cy="4214842"/>
          </a:xfrm>
        </p:spPr>
      </p:pic>
      <p:sp>
        <p:nvSpPr>
          <p:cNvPr id="7" name="TextovéPole 6"/>
          <p:cNvSpPr txBox="1"/>
          <p:nvPr/>
        </p:nvSpPr>
        <p:spPr>
          <a:xfrm>
            <a:off x="500034" y="171448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biedermeier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Styl měšťanského bydlení</a:t>
            </a:r>
            <a:endParaRPr lang="cs-CZ" dirty="0"/>
          </a:p>
        </p:txBody>
      </p:sp>
      <p:pic>
        <p:nvPicPr>
          <p:cNvPr id="4" name="Obrázek 3" descr="Zimmerbild_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428868"/>
            <a:ext cx="5800316" cy="4071966"/>
          </a:xfrm>
          <a:prstGeom prst="rect">
            <a:avLst/>
          </a:prstGeom>
        </p:spPr>
      </p:pic>
      <p:pic>
        <p:nvPicPr>
          <p:cNvPr id="5" name="Obrázek 4" descr="Möbel_Biedermeier_Museum_Senftenbe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3549" y="1500174"/>
            <a:ext cx="2889045" cy="492919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286380" y="242886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11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215074" y="150017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hudba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Provázela všechny společenské vrstvy</a:t>
            </a:r>
          </a:p>
          <a:p>
            <a:r>
              <a:rPr lang="cs-CZ" dirty="0" smtClean="0"/>
              <a:t>Plesy, tancovačky, koncerty, divadla</a:t>
            </a:r>
          </a:p>
          <a:p>
            <a:pPr>
              <a:buNone/>
            </a:pPr>
            <a:r>
              <a:rPr lang="cs-CZ" dirty="0" smtClean="0"/>
              <a:t>Nejslavnější skladatelé: </a:t>
            </a:r>
            <a:r>
              <a:rPr lang="cs-CZ" dirty="0" err="1" smtClean="0"/>
              <a:t>Ludwig</a:t>
            </a:r>
            <a:r>
              <a:rPr lang="cs-CZ" dirty="0" smtClean="0"/>
              <a:t> van Beethoven</a:t>
            </a:r>
          </a:p>
          <a:p>
            <a:pPr>
              <a:buNone/>
            </a:pPr>
            <a:r>
              <a:rPr lang="cs-CZ" dirty="0" smtClean="0"/>
              <a:t>	Wolfgang Amadeus Mozart</a:t>
            </a:r>
            <a:endParaRPr lang="cs-CZ" dirty="0"/>
          </a:p>
        </p:txBody>
      </p:sp>
      <p:pic>
        <p:nvPicPr>
          <p:cNvPr id="4" name="Obrázek 3" descr="v85458_cultura_beethov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616" y="3357562"/>
            <a:ext cx="2701514" cy="3500438"/>
          </a:xfrm>
          <a:prstGeom prst="rect">
            <a:avLst/>
          </a:prstGeom>
        </p:spPr>
      </p:pic>
      <p:pic>
        <p:nvPicPr>
          <p:cNvPr id="5" name="Obrázek 4" descr="wolfgang_amadeus_mozar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562" y="3802622"/>
            <a:ext cx="2411686" cy="312684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28728" y="621508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13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429256" y="621508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1600" dirty="0" smtClean="0"/>
              <a:t>Obrázky  [cit. 2012-3-27]. Dostupný pod licencí </a:t>
            </a:r>
            <a:r>
              <a:rPr lang="cs-CZ" sz="1600" dirty="0" err="1" smtClean="0">
                <a:solidFill>
                  <a:srgbClr val="000000"/>
                </a:solidFill>
              </a:rPr>
              <a:t>Creative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</a:rPr>
              <a:t>Commons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/>
              <a:t>na  WWW:  </a:t>
            </a:r>
            <a:endParaRPr lang="cs-CZ" sz="1600" dirty="0" smtClean="0"/>
          </a:p>
          <a:p>
            <a:r>
              <a:rPr lang="cs-CZ" sz="1600" dirty="0" smtClean="0">
                <a:hlinkClick r:id="rId2"/>
              </a:rPr>
              <a:t> 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 smtClean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commons.wikimedia.org/wiki/File:Fa%C3%A7ade_fronton_madeleine_Paris.jpg</a:t>
            </a:r>
            <a:r>
              <a:rPr lang="cs-CZ" sz="1600" dirty="0" smtClean="0"/>
              <a:t> 1</a:t>
            </a:r>
            <a:endParaRPr lang="cs-CZ" sz="1600" dirty="0" smtClean="0"/>
          </a:p>
          <a:p>
            <a:r>
              <a:rPr lang="cs-CZ" sz="1600" dirty="0" smtClean="0">
                <a:hlinkClick r:id="rId3"/>
              </a:rPr>
              <a:t>http</a:t>
            </a:r>
            <a:r>
              <a:rPr lang="cs-CZ" sz="1600" dirty="0" smtClean="0">
                <a:hlinkClick r:id="rId3"/>
              </a:rPr>
              <a:t>://commons.wikimedia.org/wiki/File:La_Madeleine_%</a:t>
            </a:r>
            <a:r>
              <a:rPr lang="cs-CZ" sz="1600" dirty="0" smtClean="0">
                <a:hlinkClick r:id="rId3"/>
              </a:rPr>
              <a:t>28alrededor_de_1911%29.jpg</a:t>
            </a:r>
            <a:r>
              <a:rPr lang="cs-CZ" sz="1600" dirty="0" smtClean="0"/>
              <a:t> 2</a:t>
            </a:r>
            <a:endParaRPr lang="cs-CZ" sz="1600" dirty="0" smtClean="0"/>
          </a:p>
          <a:p>
            <a:r>
              <a:rPr lang="cs-CZ" sz="1600" dirty="0" smtClean="0">
                <a:hlinkClick r:id="rId4"/>
              </a:rPr>
              <a:t>http://</a:t>
            </a:r>
            <a:r>
              <a:rPr lang="cs-CZ" sz="1600" dirty="0" smtClean="0">
                <a:hlinkClick r:id="rId4"/>
              </a:rPr>
              <a:t>commons.wikimedia.org/wiki/File:Kynzvart_zamek.jpg</a:t>
            </a:r>
            <a:r>
              <a:rPr lang="cs-CZ" sz="1600" dirty="0" smtClean="0"/>
              <a:t> 3</a:t>
            </a:r>
            <a:endParaRPr lang="cs-CZ" sz="1600" dirty="0" smtClean="0"/>
          </a:p>
          <a:p>
            <a:r>
              <a:rPr lang="cs-CZ" sz="1600" dirty="0" smtClean="0">
                <a:hlinkClick r:id="rId5"/>
              </a:rPr>
              <a:t>http://</a:t>
            </a:r>
            <a:r>
              <a:rPr lang="cs-CZ" sz="1600" dirty="0" smtClean="0">
                <a:hlinkClick r:id="rId5"/>
              </a:rPr>
              <a:t>commons.wikimedia.org/wiki/File:Stavovske_divadlo.jpg</a:t>
            </a:r>
            <a:r>
              <a:rPr lang="cs-CZ" sz="1600" dirty="0" smtClean="0"/>
              <a:t> 4</a:t>
            </a:r>
            <a:endParaRPr lang="cs-CZ" sz="1600" dirty="0" smtClean="0"/>
          </a:p>
          <a:p>
            <a:r>
              <a:rPr lang="cs-CZ" sz="1600" dirty="0" smtClean="0">
                <a:hlinkClick r:id="rId6"/>
              </a:rPr>
              <a:t>http://</a:t>
            </a:r>
            <a:r>
              <a:rPr lang="cs-CZ" sz="1600" dirty="0" smtClean="0">
                <a:hlinkClick r:id="rId6"/>
              </a:rPr>
              <a:t>commons.wikimedia.org/wiki/File:Praha-opera.jpg</a:t>
            </a:r>
            <a:r>
              <a:rPr lang="cs-CZ" sz="1600" dirty="0" smtClean="0"/>
              <a:t> 5</a:t>
            </a:r>
            <a:endParaRPr lang="cs-CZ" sz="1600" dirty="0" smtClean="0"/>
          </a:p>
          <a:p>
            <a:r>
              <a:rPr lang="cs-CZ" sz="1600" dirty="0" smtClean="0">
                <a:hlinkClick r:id="rId7"/>
              </a:rPr>
              <a:t>http://</a:t>
            </a:r>
            <a:r>
              <a:rPr lang="cs-CZ" sz="1600" dirty="0" smtClean="0">
                <a:hlinkClick r:id="rId7"/>
              </a:rPr>
              <a:t>commons.wikimedia.org/wiki/File:Prúčelí_zámku_Kačina_z_parku.jpg</a:t>
            </a:r>
            <a:r>
              <a:rPr lang="cs-CZ" sz="1600" dirty="0" smtClean="0"/>
              <a:t> 6</a:t>
            </a:r>
            <a:endParaRPr lang="cs-CZ" sz="1600" dirty="0" smtClean="0"/>
          </a:p>
          <a:p>
            <a:r>
              <a:rPr lang="cs-CZ" sz="1600" dirty="0" smtClean="0">
                <a:hlinkClick r:id="rId8"/>
              </a:rPr>
              <a:t>http://commons.wikimedia.org/wiki/File:Hradec_nad_Moravici_Zamek_-_</a:t>
            </a:r>
            <a:r>
              <a:rPr lang="cs-CZ" sz="1600" dirty="0" smtClean="0">
                <a:hlinkClick r:id="rId8"/>
              </a:rPr>
              <a:t>Bily_zamek.JPG</a:t>
            </a:r>
            <a:r>
              <a:rPr lang="cs-CZ" sz="1600" dirty="0" smtClean="0"/>
              <a:t>7 </a:t>
            </a:r>
            <a:endParaRPr lang="cs-CZ" sz="1600" dirty="0" smtClean="0"/>
          </a:p>
          <a:p>
            <a:r>
              <a:rPr lang="cs-CZ" sz="1600" dirty="0" smtClean="0">
                <a:hlinkClick r:id="rId9"/>
              </a:rPr>
              <a:t>http://commons.wikimedia.org/wiki/File:Dobříš_chateau_and_french_park_(5).</a:t>
            </a:r>
            <a:r>
              <a:rPr lang="cs-CZ" sz="1600" dirty="0" smtClean="0">
                <a:hlinkClick r:id="rId9"/>
              </a:rPr>
              <a:t>jpg</a:t>
            </a:r>
            <a:r>
              <a:rPr lang="cs-CZ" sz="1600" dirty="0" smtClean="0"/>
              <a:t> 8</a:t>
            </a:r>
            <a:endParaRPr lang="cs-CZ" sz="1600" dirty="0" smtClean="0"/>
          </a:p>
          <a:p>
            <a:r>
              <a:rPr lang="cs-CZ" sz="1600" dirty="0" smtClean="0">
                <a:hlinkClick r:id="rId10"/>
              </a:rPr>
              <a:t>http://</a:t>
            </a:r>
            <a:r>
              <a:rPr lang="cs-CZ" sz="1600" dirty="0" smtClean="0">
                <a:hlinkClick r:id="rId10"/>
              </a:rPr>
              <a:t>commons.wikimedia.org/wiki/File:Arc_Triomphe.jpg</a:t>
            </a:r>
            <a:r>
              <a:rPr lang="cs-CZ" sz="1600" dirty="0" smtClean="0"/>
              <a:t> 9</a:t>
            </a:r>
            <a:endParaRPr lang="cs-CZ" sz="1600" dirty="0" smtClean="0"/>
          </a:p>
          <a:p>
            <a:r>
              <a:rPr lang="cs-CZ" sz="1600" dirty="0" smtClean="0">
                <a:hlinkClick r:id="rId11"/>
              </a:rPr>
              <a:t>http://</a:t>
            </a:r>
            <a:r>
              <a:rPr lang="cs-CZ" sz="1600" dirty="0" smtClean="0">
                <a:hlinkClick r:id="rId11"/>
              </a:rPr>
              <a:t>commons.wikimedia.org/wiki/File:Mar_lázně_Ferdinandův_pramen_1.jpg</a:t>
            </a:r>
            <a:r>
              <a:rPr lang="cs-CZ" sz="1600" dirty="0" smtClean="0"/>
              <a:t> 10</a:t>
            </a:r>
          </a:p>
          <a:p>
            <a:r>
              <a:rPr lang="cs-CZ" sz="1600" dirty="0" smtClean="0">
                <a:hlinkClick r:id="rId12"/>
              </a:rPr>
              <a:t>http://</a:t>
            </a:r>
            <a:r>
              <a:rPr lang="cs-CZ" sz="1600" dirty="0" smtClean="0">
                <a:hlinkClick r:id="rId12"/>
              </a:rPr>
              <a:t>commons.wikimedia.org/wiki/File:Zimmerbild_82.jpg</a:t>
            </a:r>
            <a:r>
              <a:rPr lang="cs-CZ" sz="1600" dirty="0" smtClean="0"/>
              <a:t> 11</a:t>
            </a:r>
          </a:p>
          <a:p>
            <a:r>
              <a:rPr lang="cs-CZ" sz="1600" dirty="0" smtClean="0">
                <a:hlinkClick r:id="rId13"/>
              </a:rPr>
              <a:t>http://</a:t>
            </a:r>
            <a:r>
              <a:rPr lang="cs-CZ" sz="1600" dirty="0" smtClean="0">
                <a:hlinkClick r:id="rId13"/>
              </a:rPr>
              <a:t>commons.wikimedia.org/wiki/File:M%C3%B6bel_Biedermeier_Museum_Senftenberg.jpg</a:t>
            </a:r>
            <a:r>
              <a:rPr lang="cs-CZ" sz="1600" dirty="0" smtClean="0"/>
              <a:t> 12</a:t>
            </a:r>
          </a:p>
          <a:p>
            <a:r>
              <a:rPr lang="cs-CZ" sz="1600" dirty="0" smtClean="0">
                <a:hlinkClick r:id="rId14"/>
              </a:rPr>
              <a:t>http://</a:t>
            </a:r>
            <a:r>
              <a:rPr lang="cs-CZ" sz="1600" dirty="0" smtClean="0">
                <a:hlinkClick r:id="rId14"/>
              </a:rPr>
              <a:t>commons.wikimedia.org/wiki/File:Croce-Mozart-Detail.jpg</a:t>
            </a:r>
            <a:r>
              <a:rPr lang="cs-CZ" sz="1600" dirty="0" smtClean="0"/>
              <a:t> 13</a:t>
            </a:r>
            <a:endParaRPr lang="cs-CZ" sz="1600" dirty="0" smtClean="0"/>
          </a:p>
          <a:p>
            <a:r>
              <a:rPr lang="cs-CZ" sz="1600" dirty="0" smtClean="0">
                <a:hlinkClick r:id="rId15"/>
              </a:rPr>
              <a:t>http://</a:t>
            </a:r>
            <a:r>
              <a:rPr lang="cs-CZ" sz="1600" dirty="0" smtClean="0">
                <a:hlinkClick r:id="rId15"/>
              </a:rPr>
              <a:t>commons.wikimedia.org/wiki/Ludwig_van_Beethoven</a:t>
            </a:r>
            <a:r>
              <a:rPr lang="cs-CZ" sz="1600" dirty="0" smtClean="0"/>
              <a:t> 14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aris_Pantheon.jpg"/>
          <p:cNvPicPr>
            <a:picLocks noChangeAspect="1"/>
          </p:cNvPicPr>
          <p:nvPr/>
        </p:nvPicPr>
        <p:blipFill>
          <a:blip r:embed="rId2" cstate="print"/>
          <a:srcRect l="10811" t="12959" r="10810" b="6222"/>
          <a:stretch>
            <a:fillRect/>
          </a:stretch>
        </p:blipFill>
        <p:spPr>
          <a:xfrm>
            <a:off x="3881433" y="3071810"/>
            <a:ext cx="4833971" cy="35004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Klasicismus - přelom 18. a 19.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Odklon od barokní zdobnosti</a:t>
            </a:r>
          </a:p>
          <a:p>
            <a:r>
              <a:rPr lang="cs-CZ" dirty="0" smtClean="0"/>
              <a:t>Inspirace „klasickým“ obdobím, tj. obdobím antického Řecka </a:t>
            </a:r>
          </a:p>
          <a:p>
            <a:pPr>
              <a:buNone/>
            </a:pPr>
            <a:r>
              <a:rPr lang="cs-CZ" dirty="0" smtClean="0"/>
              <a:t>	a Říma</a:t>
            </a:r>
          </a:p>
          <a:p>
            <a:r>
              <a:rPr lang="cs-CZ" dirty="0" smtClean="0"/>
              <a:t>Uplatnění </a:t>
            </a:r>
          </a:p>
          <a:p>
            <a:pPr>
              <a:buNone/>
            </a:pPr>
            <a:r>
              <a:rPr lang="cs-CZ" dirty="0" smtClean="0"/>
              <a:t>	v architektuře </a:t>
            </a:r>
          </a:p>
          <a:p>
            <a:pPr>
              <a:buNone/>
            </a:pPr>
            <a:r>
              <a:rPr lang="cs-CZ" dirty="0" smtClean="0"/>
              <a:t>	a hudbě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71934" y="3071810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Znaky klasicistních staveb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Jednoduché, čisté linie</a:t>
            </a:r>
          </a:p>
          <a:p>
            <a:r>
              <a:rPr lang="cs-CZ" dirty="0" smtClean="0"/>
              <a:t>Symetrie</a:t>
            </a:r>
          </a:p>
          <a:p>
            <a:r>
              <a:rPr lang="cs-CZ" dirty="0" smtClean="0"/>
              <a:t>Trojúhelníkové štíty</a:t>
            </a:r>
          </a:p>
          <a:p>
            <a:r>
              <a:rPr lang="cs-CZ" dirty="0" smtClean="0"/>
              <a:t>Antické sloupy</a:t>
            </a:r>
            <a:endParaRPr lang="cs-CZ" dirty="0"/>
          </a:p>
        </p:txBody>
      </p:sp>
      <p:pic>
        <p:nvPicPr>
          <p:cNvPr id="4" name="Obrázek 3" descr="klasicismus.gif"/>
          <p:cNvPicPr>
            <a:picLocks noChangeAspect="1"/>
          </p:cNvPicPr>
          <p:nvPr/>
        </p:nvPicPr>
        <p:blipFill>
          <a:blip r:embed="rId2"/>
          <a:srcRect l="4972" t="11173"/>
          <a:stretch>
            <a:fillRect/>
          </a:stretch>
        </p:blipFill>
        <p:spPr>
          <a:xfrm>
            <a:off x="4000496" y="3335581"/>
            <a:ext cx="5000660" cy="330812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214810" y="357187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staveb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Světské stavby sloužící veřejnosti: banky, nemocnice, divadla, lázeňské kolonády</a:t>
            </a:r>
          </a:p>
          <a:p>
            <a:r>
              <a:rPr lang="cs-CZ" dirty="0" smtClean="0"/>
              <a:t>Zámky s francouzskými parky</a:t>
            </a:r>
          </a:p>
          <a:p>
            <a:r>
              <a:rPr lang="cs-CZ" dirty="0" smtClean="0"/>
              <a:t>Pavlačové nájemní domy</a:t>
            </a:r>
          </a:p>
          <a:p>
            <a:r>
              <a:rPr lang="cs-CZ" dirty="0" smtClean="0"/>
              <a:t>Méně církevní stavby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sz="2000" dirty="0" smtClean="0"/>
              <a:t>                               Zámek Kynžvart</a:t>
            </a:r>
            <a:endParaRPr lang="cs-CZ" sz="2000" dirty="0"/>
          </a:p>
        </p:txBody>
      </p:sp>
      <p:pic>
        <p:nvPicPr>
          <p:cNvPr id="4" name="Obrázek 3" descr="00058_05.jpg"/>
          <p:cNvPicPr>
            <a:picLocks noChangeAspect="1"/>
          </p:cNvPicPr>
          <p:nvPr/>
        </p:nvPicPr>
        <p:blipFill>
          <a:blip r:embed="rId2"/>
          <a:srcRect t="15000"/>
          <a:stretch>
            <a:fillRect/>
          </a:stretch>
        </p:blipFill>
        <p:spPr>
          <a:xfrm>
            <a:off x="4549613" y="3786210"/>
            <a:ext cx="4594419" cy="29289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572528" y="385762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Stavovské divadlo</a:t>
            </a:r>
            <a:endParaRPr lang="cs-CZ" dirty="0"/>
          </a:p>
        </p:txBody>
      </p:sp>
      <p:pic>
        <p:nvPicPr>
          <p:cNvPr id="4" name="Zástupný symbol pro obsah 3" descr="stavovské divad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378" b="7795"/>
          <a:stretch>
            <a:fillRect/>
          </a:stretch>
        </p:blipFill>
        <p:spPr>
          <a:xfrm>
            <a:off x="95348" y="1500173"/>
            <a:ext cx="5405346" cy="4850631"/>
          </a:xfrm>
        </p:spPr>
      </p:pic>
      <p:pic>
        <p:nvPicPr>
          <p:cNvPr id="5" name="Obrázek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781576"/>
            <a:ext cx="3210442" cy="36476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85720" y="157161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57884" y="142873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Zámek </a:t>
            </a:r>
            <a:r>
              <a:rPr lang="cs-CZ" dirty="0" err="1" smtClean="0"/>
              <a:t>Kačina</a:t>
            </a:r>
            <a:endParaRPr lang="cs-CZ" dirty="0"/>
          </a:p>
        </p:txBody>
      </p:sp>
      <p:pic>
        <p:nvPicPr>
          <p:cNvPr id="4" name="Zástupný symbol pro obsah 3" descr="kacina-pruceli.jpg"/>
          <p:cNvPicPr>
            <a:picLocks noGrp="1" noChangeAspect="1"/>
          </p:cNvPicPr>
          <p:nvPr>
            <p:ph idx="1"/>
          </p:nvPr>
        </p:nvPicPr>
        <p:blipFill>
          <a:blip r:embed="rId2"/>
          <a:srcRect l="9257" t="20058" r="2282" b="18226"/>
          <a:stretch>
            <a:fillRect/>
          </a:stretch>
        </p:blipFill>
        <p:spPr>
          <a:xfrm>
            <a:off x="214282" y="1857364"/>
            <a:ext cx="8754726" cy="4071966"/>
          </a:xfrm>
        </p:spPr>
      </p:pic>
      <p:sp>
        <p:nvSpPr>
          <p:cNvPr id="5" name="TextovéPole 4"/>
          <p:cNvSpPr txBox="1"/>
          <p:nvPr/>
        </p:nvSpPr>
        <p:spPr>
          <a:xfrm>
            <a:off x="428596" y="192880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Zámek Hradec nad </a:t>
            </a:r>
            <a:r>
              <a:rPr lang="cs-CZ" dirty="0" err="1" smtClean="0"/>
              <a:t>moravicí</a:t>
            </a:r>
            <a:endParaRPr lang="cs-CZ" dirty="0"/>
          </a:p>
        </p:txBody>
      </p:sp>
      <p:pic>
        <p:nvPicPr>
          <p:cNvPr id="4" name="Zástupný symbol pro obsah 3" descr="SKR21fb9e_Hradec_AS.jpg"/>
          <p:cNvPicPr>
            <a:picLocks noGrp="1" noChangeAspect="1"/>
          </p:cNvPicPr>
          <p:nvPr>
            <p:ph idx="1"/>
          </p:nvPr>
        </p:nvPicPr>
        <p:blipFill>
          <a:blip r:embed="rId2"/>
          <a:srcRect t="17055"/>
          <a:stretch>
            <a:fillRect/>
          </a:stretch>
        </p:blipFill>
        <p:spPr>
          <a:xfrm>
            <a:off x="779026" y="1571612"/>
            <a:ext cx="7579188" cy="4714908"/>
          </a:xfrm>
        </p:spPr>
      </p:pic>
      <p:sp>
        <p:nvSpPr>
          <p:cNvPr id="5" name="TextovéPole 4"/>
          <p:cNvSpPr txBox="1"/>
          <p:nvPr/>
        </p:nvSpPr>
        <p:spPr>
          <a:xfrm>
            <a:off x="857224" y="164305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Francouzský park</a:t>
            </a:r>
            <a:endParaRPr lang="cs-CZ" dirty="0"/>
          </a:p>
        </p:txBody>
      </p:sp>
      <p:pic>
        <p:nvPicPr>
          <p:cNvPr id="4" name="Zástupný symbol pro obsah 3" descr="5c979adee3_68628915_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1539" y="1480066"/>
            <a:ext cx="7678113" cy="4877892"/>
          </a:xfrm>
        </p:spPr>
      </p:pic>
      <p:sp>
        <p:nvSpPr>
          <p:cNvPr id="5" name="TextovéPole 4"/>
          <p:cNvSpPr txBox="1"/>
          <p:nvPr/>
        </p:nvSpPr>
        <p:spPr>
          <a:xfrm>
            <a:off x="928662" y="142873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Empír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Tzv. císařský sloh – architektura za vlády císaře Napoleona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sz="2000" dirty="0" smtClean="0"/>
              <a:t>          Vítězný oblouk v Paříži </a:t>
            </a:r>
            <a:endParaRPr lang="cs-CZ" sz="2000" dirty="0"/>
          </a:p>
        </p:txBody>
      </p:sp>
      <p:pic>
        <p:nvPicPr>
          <p:cNvPr id="4" name="Obrázek 3" descr="ArcTriomphe_moppet65535.jpg"/>
          <p:cNvPicPr>
            <a:picLocks noChangeAspect="1"/>
          </p:cNvPicPr>
          <p:nvPr/>
        </p:nvPicPr>
        <p:blipFill>
          <a:blip r:embed="rId2" cstate="print"/>
          <a:srcRect t="11524" r="10896" b="6053"/>
          <a:stretch>
            <a:fillRect/>
          </a:stretch>
        </p:blipFill>
        <p:spPr>
          <a:xfrm>
            <a:off x="4192958" y="2143116"/>
            <a:ext cx="4593884" cy="460747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572528" y="178592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257</TotalTime>
  <Words>145</Words>
  <Application>Microsoft Office PowerPoint</Application>
  <PresentationFormat>Předvádění na obrazovce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Cesta</vt:lpstr>
      <vt:lpstr>Klasicismus</vt:lpstr>
      <vt:lpstr>Klasicismus - přelom 18. a 19. století</vt:lpstr>
      <vt:lpstr>Znaky klasicistních staveb</vt:lpstr>
      <vt:lpstr>Typy staveb</vt:lpstr>
      <vt:lpstr>Stavovské divadlo</vt:lpstr>
      <vt:lpstr>Zámek Kačina</vt:lpstr>
      <vt:lpstr>Zámek Hradec nad moravicí</vt:lpstr>
      <vt:lpstr>Francouzský park</vt:lpstr>
      <vt:lpstr>Empír</vt:lpstr>
      <vt:lpstr>Mariánské lázně</vt:lpstr>
      <vt:lpstr>biedermeier</vt:lpstr>
      <vt:lpstr>hudba</vt:lpstr>
      <vt:lpstr>Zdroje: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Klasicismus</dc:title>
  <dc:creator>Bláža</dc:creator>
  <cp:lastModifiedBy>Bláža</cp:lastModifiedBy>
  <cp:revision>26</cp:revision>
  <dcterms:created xsi:type="dcterms:W3CDTF">2012-01-02T10:15:12Z</dcterms:created>
  <dcterms:modified xsi:type="dcterms:W3CDTF">2012-03-29T15:32:58Z</dcterms:modified>
</cp:coreProperties>
</file>