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880B5-D950-4AB6-8610-60ECFF5EEA52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E6A22-B721-4205-A5AB-8F42A8A74D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Karel Hynek Mácha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E6A22-B721-4205-A5AB-8F42A8A74D6D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810D95-51F2-4AB6-9779-2F2A789BBEDB}" type="datetimeFigureOut">
              <a:rPr lang="cs-CZ" smtClean="0"/>
              <a:pPr/>
              <a:t>13.6.2012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E3C75A-BD13-4065-83B4-E04AB837BD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ednicko-valtick%C3%BD_are%C3%A1l,_minaret.jpg" TargetMode="External"/><Relationship Id="rId13" Type="http://schemas.openxmlformats.org/officeDocument/2006/relationships/hyperlink" Target="http://commons.wikimedia.org/wiki/File:Navratil_1830.jpg" TargetMode="External"/><Relationship Id="rId18" Type="http://schemas.openxmlformats.org/officeDocument/2006/relationships/hyperlink" Target="http://upload.wikimedia.org/wikipedia/commons/5/53/%C5%BDen%C3%AD%C5%A1ek.Old%C5%99ich.a.Bo%C5%BEena.jpg" TargetMode="External"/><Relationship Id="rId3" Type="http://schemas.openxmlformats.org/officeDocument/2006/relationships/hyperlink" Target="http://commons.wikimedia.org/wiki/File:Hr%C3%A1dek_u_Nechanic_castle_detail.jpg" TargetMode="External"/><Relationship Id="rId7" Type="http://schemas.openxmlformats.org/officeDocument/2006/relationships/hyperlink" Target="http://commons.wikimedia.org/wiki/File:Jan%C5%AFv_hrad.jpg" TargetMode="External"/><Relationship Id="rId12" Type="http://schemas.openxmlformats.org/officeDocument/2006/relationships/hyperlink" Target="http://commons.wikimedia.org/wiki/File:Caspar_David_Friedrich_-_Mondaufgang_am_Meer_-_Google_Art_Project.jpg" TargetMode="External"/><Relationship Id="rId17" Type="http://schemas.openxmlformats.org/officeDocument/2006/relationships/hyperlink" Target="http://commons.wikimedia.org/wiki/File:Karel_Jarom%C3%ADr_Erben.jpg" TargetMode="External"/><Relationship Id="rId2" Type="http://schemas.openxmlformats.org/officeDocument/2006/relationships/hyperlink" Target="http://commons.wikimedia.org/wiki/File:Teufelsbruecke_St-Gotthard_1811.jpg" TargetMode="External"/><Relationship Id="rId16" Type="http://schemas.openxmlformats.org/officeDocument/2006/relationships/hyperlink" Target="http://commons.wikimedia.org/wiki/File:Jan_Vil%C3%ADmek_-_Karel_Hynek_M%C3%A1cha.jpg" TargetMode="External"/><Relationship Id="rId20" Type="http://schemas.openxmlformats.org/officeDocument/2006/relationships/hyperlink" Target="http://upload.wikimedia.org/wikipedia/commons/1/12/Dvora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Lednice_zamek.JPG" TargetMode="External"/><Relationship Id="rId11" Type="http://schemas.openxmlformats.org/officeDocument/2006/relationships/hyperlink" Target="http://commons.wikimedia.org/wiki/File:Hradec_nad_Moravici_Zamek_-_nadvori1.JPG" TargetMode="External"/><Relationship Id="rId5" Type="http://schemas.openxmlformats.org/officeDocument/2006/relationships/hyperlink" Target="http://commons.wikimedia.org/wiki/File:Lednice,_z%C3%A1mek_(05).jpg" TargetMode="External"/><Relationship Id="rId15" Type="http://schemas.openxmlformats.org/officeDocument/2006/relationships/hyperlink" Target="http://commons.wikimedia.org/wiki/File:Eug%C3%A8ne_Delacroix_-_La_libert%C3%A9_guidant_le_peuple.jpg" TargetMode="External"/><Relationship Id="rId10" Type="http://schemas.openxmlformats.org/officeDocument/2006/relationships/hyperlink" Target="http://commons.wikimedia.org/wiki/File:Hradec_nad_Moravic8_Zamek_-_vstupni_veze.JPG" TargetMode="External"/><Relationship Id="rId19" Type="http://schemas.openxmlformats.org/officeDocument/2006/relationships/hyperlink" Target="http://commons.wikimedia.org/wiki/File:Jan_Vil%C3%ADmek_-_Bed%C5%99ich_Smetana.jpg" TargetMode="External"/><Relationship Id="rId4" Type="http://schemas.openxmlformats.org/officeDocument/2006/relationships/hyperlink" Target="http://commons.wikimedia.org/wiki/File:Hluboka01.jpg" TargetMode="External"/><Relationship Id="rId9" Type="http://schemas.openxmlformats.org/officeDocument/2006/relationships/hyperlink" Target="http://commons.wikimedia.org/wiki/File:Hlohovec_cz_01.jpg" TargetMode="External"/><Relationship Id="rId14" Type="http://schemas.openxmlformats.org/officeDocument/2006/relationships/hyperlink" Target="http://commons.wikimedia.org/wiki/File:Julius_Ma%C5%99%C3%A1k_-_Vy%C5%A1ehrad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Romantismus</a:t>
            </a:r>
            <a:endParaRPr lang="cs-CZ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Zamek_Hradec_nad_Moravici_-_vstup_do_zamk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108" y="2643182"/>
            <a:ext cx="5427933" cy="407196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Hradec nad Moravicí – červený zámek</a:t>
            </a:r>
            <a:endParaRPr lang="cs-CZ" dirty="0"/>
          </a:p>
        </p:txBody>
      </p:sp>
      <p:pic>
        <p:nvPicPr>
          <p:cNvPr id="5" name="Obrázek 4" descr="HradecNadMoravi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71" y="1357298"/>
            <a:ext cx="3904099" cy="292895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7158" y="13572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86776" y="26431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7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392" y="2036519"/>
            <a:ext cx="5838078" cy="446315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Obrazy přírody </a:t>
            </a:r>
          </a:p>
          <a:p>
            <a:pPr>
              <a:buNone/>
            </a:pPr>
            <a:r>
              <a:rPr lang="cs-CZ" dirty="0" smtClean="0"/>
              <a:t>– hory</a:t>
            </a:r>
          </a:p>
          <a:p>
            <a:pPr>
              <a:buNone/>
            </a:pPr>
            <a:r>
              <a:rPr lang="cs-CZ" dirty="0" smtClean="0"/>
              <a:t> - moře</a:t>
            </a:r>
          </a:p>
          <a:p>
            <a:pPr>
              <a:buNone/>
            </a:pPr>
            <a:r>
              <a:rPr lang="cs-CZ" dirty="0" smtClean="0"/>
              <a:t> - bizarní krajiny</a:t>
            </a:r>
          </a:p>
          <a:p>
            <a:r>
              <a:rPr lang="cs-CZ" dirty="0" smtClean="0"/>
              <a:t>Osamělost člověka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Malířství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71802" y="21431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avrat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6740" y="500510"/>
            <a:ext cx="5080102" cy="360547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6134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Čeští malíři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		</a:t>
            </a:r>
            <a:r>
              <a:rPr lang="cs-CZ" sz="2800" dirty="0" smtClean="0"/>
              <a:t>Josef Navrátil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Julius </a:t>
            </a:r>
            <a:r>
              <a:rPr lang="cs-CZ" sz="2800" dirty="0" err="1" smtClean="0"/>
              <a:t>Mařák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</a:t>
            </a:r>
            <a:r>
              <a:rPr lang="cs-CZ" sz="2800" dirty="0" smtClean="0"/>
              <a:t>Josef Navrátil</a:t>
            </a:r>
            <a:endParaRPr lang="cs-CZ" sz="2800" dirty="0"/>
          </a:p>
        </p:txBody>
      </p:sp>
      <p:pic>
        <p:nvPicPr>
          <p:cNvPr id="5" name="Obrázek 4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73327"/>
            <a:ext cx="5208713" cy="29212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857620" y="50004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5720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Ženíšek.Oldřich.a.Bože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28450"/>
            <a:ext cx="7452721" cy="492944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Romantické představy inspirované Rukopisy </a:t>
            </a:r>
            <a:br>
              <a:rPr lang="cs-CZ" sz="2800" dirty="0" smtClean="0"/>
            </a:br>
            <a:r>
              <a:rPr lang="cs-CZ" sz="2800" dirty="0" smtClean="0"/>
              <a:t> Oldřich a Božena od Františka Ženíška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0100" y="157161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07382537970013_lef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384" y="1396691"/>
            <a:ext cx="6788025" cy="538989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cs-CZ" sz="3100" b="1" dirty="0" smtClean="0"/>
              <a:t>Nejznámější francouzský malíř </a:t>
            </a:r>
            <a:r>
              <a:rPr lang="cs-CZ" sz="2800" b="1" dirty="0" err="1" smtClean="0"/>
              <a:t>Eugène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Delacroix</a:t>
            </a:r>
            <a:r>
              <a:rPr lang="cs-CZ" sz="2800" b="1" dirty="0" smtClean="0"/>
              <a:t> </a:t>
            </a:r>
            <a:br>
              <a:rPr lang="cs-CZ" sz="2800" b="1" dirty="0" smtClean="0"/>
            </a:br>
            <a:r>
              <a:rPr lang="cs-CZ" sz="3100" b="1" dirty="0" smtClean="0"/>
              <a:t>(</a:t>
            </a:r>
            <a:r>
              <a:rPr lang="cs-CZ" sz="3100" dirty="0" err="1" smtClean="0"/>
              <a:t>evžen</a:t>
            </a:r>
            <a:r>
              <a:rPr lang="cs-CZ" sz="3100" dirty="0" smtClean="0"/>
              <a:t> </a:t>
            </a:r>
            <a:r>
              <a:rPr lang="cs-CZ" sz="3100" dirty="0" err="1" smtClean="0"/>
              <a:t>delakroa</a:t>
            </a:r>
            <a:r>
              <a:rPr lang="cs-CZ" sz="3100" dirty="0" smtClean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Svoboda žene lid na barikády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57290" y="128586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rben_K_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1609" y="1354457"/>
            <a:ext cx="3475580" cy="500346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 </a:t>
            </a:r>
            <a:r>
              <a:rPr lang="cs-CZ" sz="3100" dirty="0" smtClean="0"/>
              <a:t>– sbírání a vydávání ústní lidové slovesnosti, osamocení hrdinové</a:t>
            </a:r>
            <a:endParaRPr lang="cs-CZ" sz="3100" dirty="0"/>
          </a:p>
        </p:txBody>
      </p:sp>
      <p:pic>
        <p:nvPicPr>
          <p:cNvPr id="5" name="Obrázek 4" descr="macha.jpg"/>
          <p:cNvPicPr>
            <a:picLocks noChangeAspect="1"/>
          </p:cNvPicPr>
          <p:nvPr/>
        </p:nvPicPr>
        <p:blipFill>
          <a:blip r:embed="rId4" cstate="print"/>
          <a:srcRect b="8197"/>
          <a:stretch>
            <a:fillRect/>
          </a:stretch>
        </p:blipFill>
        <p:spPr>
          <a:xfrm>
            <a:off x="428596" y="1571612"/>
            <a:ext cx="3295592" cy="4358106"/>
          </a:xfrm>
          <a:prstGeom prst="rect">
            <a:avLst/>
          </a:prstGeom>
        </p:spPr>
      </p:pic>
      <p:pic>
        <p:nvPicPr>
          <p:cNvPr id="6" name="Obrázek 5" descr="Bozena-Nemcova-1ma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933" y="2360630"/>
            <a:ext cx="2777250" cy="3703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7158" y="592933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Karel Hynek Mácha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86116" y="592933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Božena Němcová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857884" y="592933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Karel Jaromír Erben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2910" y="157161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72132" y="135729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428992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vor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773" y="2214554"/>
            <a:ext cx="2771415" cy="4362534"/>
          </a:xfrm>
          <a:prstGeom prst="rect">
            <a:avLst/>
          </a:prstGeom>
        </p:spPr>
      </p:pic>
      <p:pic>
        <p:nvPicPr>
          <p:cNvPr id="4" name="Obrázek 3" descr="206562230460001.jpg"/>
          <p:cNvPicPr>
            <a:picLocks noChangeAspect="1"/>
          </p:cNvPicPr>
          <p:nvPr/>
        </p:nvPicPr>
        <p:blipFill>
          <a:blip r:embed="rId3" cstate="print"/>
          <a:srcRect b="9225"/>
          <a:stretch>
            <a:fillRect/>
          </a:stretch>
        </p:blipFill>
        <p:spPr>
          <a:xfrm>
            <a:off x="1033796" y="2285991"/>
            <a:ext cx="3252452" cy="429555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/>
          <a:lstStyle/>
          <a:p>
            <a:pPr lvl="1"/>
            <a:r>
              <a:rPr lang="cs-CZ" dirty="0" smtClean="0">
                <a:solidFill>
                  <a:schemeClr val="bg1"/>
                </a:solidFill>
              </a:rPr>
              <a:t>Bedřich Smetana	Antonín Dvořák  - symfonické</a:t>
            </a:r>
          </a:p>
          <a:p>
            <a:pPr lvl="1">
              <a:buNone/>
            </a:pPr>
            <a:r>
              <a:rPr lang="cs-CZ" dirty="0" smtClean="0">
                <a:solidFill>
                  <a:schemeClr val="bg1"/>
                </a:solidFill>
              </a:rPr>
              <a:t>    cyklus Má vlast		básně na Erbenovy balady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00100" y="22859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19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00694" y="23574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20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s-CZ" sz="1400" dirty="0" smtClean="0"/>
              <a:t>Obrázky</a:t>
            </a:r>
            <a:r>
              <a:rPr lang="cs-CZ" sz="1100" dirty="0" smtClean="0"/>
              <a:t>  [cit. 2012-3-25]. Dostupný pod licencí </a:t>
            </a:r>
            <a:r>
              <a:rPr lang="cs-CZ" sz="1100" dirty="0" err="1" smtClean="0">
                <a:solidFill>
                  <a:srgbClr val="000000"/>
                </a:solidFill>
              </a:rPr>
              <a:t>Creative</a:t>
            </a:r>
            <a:r>
              <a:rPr lang="cs-CZ" sz="1100" dirty="0" smtClean="0">
                <a:solidFill>
                  <a:srgbClr val="000000"/>
                </a:solidFill>
              </a:rPr>
              <a:t> </a:t>
            </a:r>
            <a:r>
              <a:rPr lang="cs-CZ" sz="1100" dirty="0" err="1" smtClean="0">
                <a:solidFill>
                  <a:srgbClr val="000000"/>
                </a:solidFill>
              </a:rPr>
              <a:t>Commons</a:t>
            </a:r>
            <a:r>
              <a:rPr lang="cs-CZ" sz="1100" smtClean="0">
                <a:solidFill>
                  <a:srgbClr val="000000"/>
                </a:solidFill>
              </a:rPr>
              <a:t> </a:t>
            </a:r>
            <a:r>
              <a:rPr lang="cs-CZ" sz="1100" smtClean="0"/>
              <a:t>na  WWW:</a:t>
            </a:r>
            <a:endParaRPr lang="cs-CZ" sz="1100" smtClean="0">
              <a:solidFill>
                <a:schemeClr val="bg1"/>
              </a:solidFill>
              <a:hlinkClick r:id="rId2"/>
            </a:endParaRPr>
          </a:p>
          <a:p>
            <a:r>
              <a:rPr lang="cs-CZ" sz="1100" dirty="0" smtClean="0">
                <a:solidFill>
                  <a:schemeClr val="bg1"/>
                </a:solidFill>
                <a:hlinkClick r:id="rId2"/>
              </a:rPr>
              <a:t>http://commons.wikimedia.org/wiki/File:Teufelsbruecke_St-Gotthard_1811.jpg</a:t>
            </a:r>
            <a:r>
              <a:rPr lang="cs-CZ" sz="1100" dirty="0" smtClean="0">
                <a:solidFill>
                  <a:schemeClr val="bg1"/>
                </a:solidFill>
              </a:rPr>
              <a:t>   1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3"/>
              </a:rPr>
              <a:t>http://commons.wikimedia.org/wiki/File:Hr%C3%A1dek_u_Nechanic_castle_detail.jpg</a:t>
            </a:r>
            <a:r>
              <a:rPr lang="cs-CZ" sz="1100" dirty="0" smtClean="0">
                <a:solidFill>
                  <a:schemeClr val="bg1"/>
                </a:solidFill>
              </a:rPr>
              <a:t>  2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4"/>
              </a:rPr>
              <a:t>http://commons.wikimedia.org/wiki/File:Hluboka01.jpg</a:t>
            </a:r>
            <a:r>
              <a:rPr lang="cs-CZ" sz="1100" dirty="0" smtClean="0">
                <a:solidFill>
                  <a:schemeClr val="bg1"/>
                </a:solidFill>
              </a:rPr>
              <a:t>  3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5"/>
              </a:rPr>
              <a:t>http://commons.wikimedia.org/wiki/File:Lednice,_z%C3%A1mek_%2805%29.jpg</a:t>
            </a:r>
            <a:r>
              <a:rPr lang="cs-CZ" sz="1100" dirty="0" smtClean="0">
                <a:solidFill>
                  <a:schemeClr val="bg1"/>
                </a:solidFill>
              </a:rPr>
              <a:t> 4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6"/>
              </a:rPr>
              <a:t>http://commons.wikimedia.org/wiki/File:Lednice_zamek.JPG</a:t>
            </a:r>
            <a:r>
              <a:rPr lang="cs-CZ" sz="1100" dirty="0" smtClean="0">
                <a:solidFill>
                  <a:schemeClr val="bg1"/>
                </a:solidFill>
              </a:rPr>
              <a:t> 5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7"/>
              </a:rPr>
              <a:t>http://commons.wikimedia.org/wiki/File:Jan%C5%AFv_hrad.jpg</a:t>
            </a:r>
            <a:r>
              <a:rPr lang="cs-CZ" sz="1100" dirty="0" smtClean="0">
                <a:solidFill>
                  <a:schemeClr val="bg1"/>
                </a:solidFill>
              </a:rPr>
              <a:t> 6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8"/>
              </a:rPr>
              <a:t>http://commons.wikimedia.org/wiki/File:Lednicko-valtick%C3%BD_are%C3%A1l,_minaret.jpg</a:t>
            </a:r>
            <a:r>
              <a:rPr lang="cs-CZ" sz="1100" dirty="0" smtClean="0">
                <a:solidFill>
                  <a:schemeClr val="bg1"/>
                </a:solidFill>
              </a:rPr>
              <a:t> 7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9"/>
              </a:rPr>
              <a:t>http://commons.wikimedia.org/wiki/File:Hlohovec_cz_01.jpg</a:t>
            </a:r>
            <a:r>
              <a:rPr lang="cs-CZ" sz="1100" dirty="0" smtClean="0">
                <a:solidFill>
                  <a:schemeClr val="bg1"/>
                </a:solidFill>
              </a:rPr>
              <a:t>  7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10"/>
              </a:rPr>
              <a:t>http://commons.wikimedia.org/wiki/File:Hradec_nad_Moravic8_Zamek_-_vstupni_veze.JPG</a:t>
            </a:r>
            <a:r>
              <a:rPr lang="cs-CZ" sz="1100" dirty="0" smtClean="0">
                <a:solidFill>
                  <a:schemeClr val="bg1"/>
                </a:solidFill>
              </a:rPr>
              <a:t> 9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11"/>
              </a:rPr>
              <a:t>http://commons.wikimedia.org/wiki/File:Hradec_nad_Moravici_Zamek_-_nadvori1.JPG</a:t>
            </a:r>
            <a:r>
              <a:rPr lang="cs-CZ" sz="1100" dirty="0" smtClean="0">
                <a:solidFill>
                  <a:schemeClr val="bg1"/>
                </a:solidFill>
              </a:rPr>
              <a:t> 1é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12"/>
              </a:rPr>
              <a:t>http://commons.wikimedia.org/wiki/File:Caspar_David_Friedrich_-_Mondaufgang_am_Meer_-_Google_Art_Project.jpg</a:t>
            </a:r>
            <a:r>
              <a:rPr lang="cs-CZ" sz="1100" dirty="0" smtClean="0">
                <a:solidFill>
                  <a:schemeClr val="bg1"/>
                </a:solidFill>
              </a:rPr>
              <a:t> 111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13"/>
              </a:rPr>
              <a:t>http://commons.wikimedia.org/wiki/File:Navratil_1830.jpg</a:t>
            </a:r>
            <a:r>
              <a:rPr lang="cs-CZ" sz="1100" dirty="0" smtClean="0">
                <a:solidFill>
                  <a:schemeClr val="bg1"/>
                </a:solidFill>
              </a:rPr>
              <a:t> 12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14"/>
              </a:rPr>
              <a:t>http://commons.wikimedia.org/wiki/File:Julius_Ma%C5%99%C3%A1k_-_Vy%C5%A1ehrad.jpg</a:t>
            </a:r>
            <a:r>
              <a:rPr lang="cs-CZ" sz="1100" dirty="0" smtClean="0">
                <a:solidFill>
                  <a:schemeClr val="bg1"/>
                </a:solidFill>
              </a:rPr>
              <a:t> 13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15"/>
              </a:rPr>
              <a:t>http://commons.wikimedia.org/wiki/File:Eug%C3%A8ne_Delacroix_-_La_libert%C3%A9_guidant_le_peuple.jpg</a:t>
            </a:r>
            <a:r>
              <a:rPr lang="cs-CZ" sz="1100" dirty="0" smtClean="0">
                <a:solidFill>
                  <a:schemeClr val="bg1"/>
                </a:solidFill>
              </a:rPr>
              <a:t> 15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16"/>
              </a:rPr>
              <a:t>http://commons.wikimedia.org/wiki/File:Jan_Vil%C3%ADmek_-_Karel_Hynek_M%C3%A1cha.jpg</a:t>
            </a:r>
            <a:r>
              <a:rPr lang="cs-CZ" sz="1100" dirty="0" smtClean="0">
                <a:solidFill>
                  <a:schemeClr val="bg1"/>
                </a:solidFill>
              </a:rPr>
              <a:t> 1ž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17"/>
              </a:rPr>
              <a:t>http://commons.wikimedia.org/wiki/File:Karel_Jarom%C3%ADr_Erben.jpg</a:t>
            </a:r>
            <a:r>
              <a:rPr lang="cs-CZ" sz="1100" dirty="0" smtClean="0">
                <a:solidFill>
                  <a:schemeClr val="bg1"/>
                </a:solidFill>
              </a:rPr>
              <a:t> 18</a:t>
            </a:r>
          </a:p>
          <a:p>
            <a:r>
              <a:rPr lang="cs-CZ" sz="1100" dirty="0" smtClean="0">
                <a:solidFill>
                  <a:schemeClr val="bg1"/>
                </a:solidFill>
              </a:rPr>
              <a:t>http://commons.wikimedia.org/wiki/File:Bo%C5%BEena_N%C4%9Bmcov%C3%A1_1850.jpg1  17</a:t>
            </a:r>
          </a:p>
          <a:p>
            <a:pPr>
              <a:buNone/>
            </a:pPr>
            <a:r>
              <a:rPr lang="cs-CZ" sz="1100" u="sng" dirty="0" smtClean="0">
                <a:solidFill>
                  <a:schemeClr val="bg1"/>
                </a:solidFill>
                <a:hlinkClick r:id="rId18"/>
              </a:rPr>
              <a:t>http://upload.wikimedia.org/wikipedia/commons/5/53/%C5%BDen%C3%AD%C5%A1ek.Old%C5%99ich.a.Bo%C5%BEena.jpg</a:t>
            </a:r>
            <a:r>
              <a:rPr lang="cs-CZ" sz="1100" u="sng" dirty="0" smtClean="0">
                <a:solidFill>
                  <a:schemeClr val="bg1"/>
                </a:solidFill>
              </a:rPr>
              <a:t> 14</a:t>
            </a:r>
          </a:p>
          <a:p>
            <a:pPr>
              <a:buNone/>
            </a:pPr>
            <a:r>
              <a:rPr lang="cs-CZ" sz="1100" dirty="0" smtClean="0">
                <a:solidFill>
                  <a:schemeClr val="bg1"/>
                </a:solidFill>
                <a:hlinkClick r:id="rId19"/>
              </a:rPr>
              <a:t>http://commons.wikimedia.org/wiki/File:Jan_Vil%C3%ADmek_-_Bed%C5%99ich_Smetana.jpg</a:t>
            </a:r>
            <a:r>
              <a:rPr lang="cs-CZ" sz="1100" dirty="0" smtClean="0">
                <a:solidFill>
                  <a:schemeClr val="bg1"/>
                </a:solidFill>
              </a:rPr>
              <a:t>  19</a:t>
            </a:r>
          </a:p>
          <a:p>
            <a:r>
              <a:rPr lang="cs-CZ" sz="1100" dirty="0" smtClean="0">
                <a:solidFill>
                  <a:schemeClr val="bg1"/>
                </a:solidFill>
                <a:hlinkClick r:id="rId20"/>
              </a:rPr>
              <a:t>http://upload.wikimedia.org/wikipedia/commons/1/12/Dvorak.jpg</a:t>
            </a:r>
            <a:r>
              <a:rPr lang="cs-CZ" sz="1100" dirty="0" smtClean="0">
                <a:solidFill>
                  <a:schemeClr val="bg1"/>
                </a:solidFill>
              </a:rPr>
              <a:t> 20</a:t>
            </a:r>
          </a:p>
          <a:p>
            <a:r>
              <a:rPr lang="cs-CZ" sz="1100" dirty="0" smtClean="0">
                <a:solidFill>
                  <a:schemeClr val="bg1"/>
                </a:solidFill>
              </a:rPr>
              <a:t> </a:t>
            </a: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Inspirace minulostí (zejména</a:t>
            </a:r>
          </a:p>
          <a:p>
            <a:pPr>
              <a:buNone/>
            </a:pPr>
            <a:r>
              <a:rPr lang="cs-CZ" dirty="0" smtClean="0"/>
              <a:t>   středověkem), exotickými</a:t>
            </a:r>
          </a:p>
          <a:p>
            <a:pPr>
              <a:buNone/>
            </a:pPr>
            <a:r>
              <a:rPr lang="cs-CZ" dirty="0" smtClean="0"/>
              <a:t>   zeměmi a životem na venkově</a:t>
            </a:r>
          </a:p>
          <a:p>
            <a:r>
              <a:rPr lang="cs-CZ" dirty="0" smtClean="0"/>
              <a:t>Důraz na city a prožitky,</a:t>
            </a:r>
          </a:p>
          <a:p>
            <a:pPr>
              <a:buNone/>
            </a:pPr>
            <a:r>
              <a:rPr lang="cs-CZ" dirty="0" smtClean="0"/>
              <a:t>   často pocit odcizení, záliba</a:t>
            </a:r>
          </a:p>
          <a:p>
            <a:pPr>
              <a:buNone/>
            </a:pPr>
            <a:r>
              <a:rPr lang="cs-CZ" dirty="0" smtClean="0"/>
              <a:t>   v tajemnosti</a:t>
            </a:r>
          </a:p>
          <a:p>
            <a:r>
              <a:rPr lang="cs-CZ" dirty="0" smtClean="0"/>
              <a:t>Uplatnění ve všech druzích</a:t>
            </a:r>
          </a:p>
          <a:p>
            <a:pPr>
              <a:buNone/>
            </a:pPr>
            <a:r>
              <a:rPr lang="cs-CZ" dirty="0" smtClean="0"/>
              <a:t>    umění – literatuře, malířství,</a:t>
            </a:r>
          </a:p>
          <a:p>
            <a:pPr>
              <a:buNone/>
            </a:pPr>
            <a:r>
              <a:rPr lang="cs-CZ" dirty="0" smtClean="0"/>
              <a:t>    hudbě i architektuře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Romantismus – 1. polovina 19. století</a:t>
            </a:r>
            <a:endParaRPr lang="cs-CZ" dirty="0"/>
          </a:p>
        </p:txBody>
      </p:sp>
      <p:pic>
        <p:nvPicPr>
          <p:cNvPr id="4" name="Obrázek 3" descr="turner_dabluv_most_stgotthard18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202" y="1665958"/>
            <a:ext cx="3979184" cy="47841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14942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pic>
        <p:nvPicPr>
          <p:cNvPr id="4" name="Obrázek 3" descr="hradek_nechanice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218149"/>
            <a:ext cx="5286380" cy="396591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Napodobování středověkých staveb, zejména gotických</a:t>
            </a:r>
          </a:p>
          <a:p>
            <a:r>
              <a:rPr lang="cs-CZ" dirty="0" smtClean="0"/>
              <a:t>Přestavby zámků </a:t>
            </a:r>
          </a:p>
          <a:p>
            <a:pPr>
              <a:buNone/>
            </a:pPr>
            <a:r>
              <a:rPr lang="cs-CZ" dirty="0" smtClean="0"/>
              <a:t>    do romantických</a:t>
            </a:r>
          </a:p>
          <a:p>
            <a:pPr>
              <a:buNone/>
            </a:pPr>
            <a:r>
              <a:rPr lang="cs-CZ" dirty="0" smtClean="0"/>
              <a:t>    podob</a:t>
            </a:r>
          </a:p>
          <a:p>
            <a:r>
              <a:rPr lang="cs-CZ" dirty="0" smtClean="0"/>
              <a:t>Drobné stavby </a:t>
            </a:r>
          </a:p>
          <a:p>
            <a:pPr>
              <a:buNone/>
            </a:pPr>
            <a:r>
              <a:rPr lang="cs-CZ" dirty="0" smtClean="0"/>
              <a:t>    středověkého nebo </a:t>
            </a:r>
          </a:p>
          <a:p>
            <a:pPr>
              <a:buNone/>
            </a:pPr>
            <a:r>
              <a:rPr lang="cs-CZ" dirty="0" smtClean="0"/>
              <a:t>    exotického rázu</a:t>
            </a:r>
          </a:p>
          <a:p>
            <a:pPr>
              <a:buNone/>
            </a:pPr>
            <a:r>
              <a:rPr lang="cs-CZ" dirty="0" smtClean="0"/>
              <a:t>    v anglickém parku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000" dirty="0" smtClean="0"/>
              <a:t>                      Hrádek u Nechanic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86182" y="207167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236344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709" y="1273330"/>
            <a:ext cx="6673259" cy="537511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Hluboká nad Vltavou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00166" y="13572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EDNICKOVALTICKYAREALJizniMorava.jpg"/>
          <p:cNvPicPr>
            <a:picLocks noChangeAspect="1"/>
          </p:cNvPicPr>
          <p:nvPr/>
        </p:nvPicPr>
        <p:blipFill>
          <a:blip r:embed="rId2"/>
          <a:srcRect t="22562" b="9850"/>
          <a:stretch>
            <a:fillRect/>
          </a:stretch>
        </p:blipFill>
        <p:spPr>
          <a:xfrm>
            <a:off x="2786050" y="3548671"/>
            <a:ext cx="6000792" cy="304186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 roku 1996 zapsán do Seznamu světového kulturního dědictví UNESCO</a:t>
            </a:r>
          </a:p>
          <a:p>
            <a:r>
              <a:rPr lang="cs-CZ" dirty="0" smtClean="0"/>
              <a:t>uměle upravená krajina s rybníky, přírodními (anglickými) parky a drobnými romantickými stavbami mezi zámky Lednice a Valtice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     Zámek Lednice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Lednicko-valtický areál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00364" y="357187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ednice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293"/>
          <a:stretch>
            <a:fillRect/>
          </a:stretch>
        </p:blipFill>
        <p:spPr>
          <a:xfrm>
            <a:off x="928662" y="1500174"/>
            <a:ext cx="7384886" cy="485778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700" dirty="0" smtClean="0"/>
              <a:t>Lednicko-valtický areál </a:t>
            </a:r>
            <a:br>
              <a:rPr lang="cs-CZ" sz="2700" dirty="0" smtClean="0"/>
            </a:br>
            <a:r>
              <a:rPr lang="cs-CZ" dirty="0" smtClean="0"/>
              <a:t>Zámek Lednice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14414" y="15001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Jan_hr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445" y="1327971"/>
            <a:ext cx="6803986" cy="510142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200" dirty="0" smtClean="0"/>
              <a:t>Lednicko-valtický areál 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dirty="0" smtClean="0"/>
              <a:t>Janův hrad – umělá zřícenina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1538" y="13572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ednicko-valtický_areál,_minar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924" y="1500174"/>
            <a:ext cx="6592550" cy="494705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200" dirty="0" smtClean="0"/>
              <a:t>Lednicko-valtický areál 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dirty="0" smtClean="0"/>
              <a:t>Minaret v lednickém parku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43042" y="157161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lohovec_cz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131"/>
            <a:ext cx="7286676" cy="483637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200" dirty="0" smtClean="0"/>
              <a:t>Lednicko-valtický areál 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dirty="0" smtClean="0"/>
              <a:t>Hraniční zámeček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00958" y="16430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376</TotalTime>
  <Words>326</Words>
  <Application>Microsoft Office PowerPoint</Application>
  <PresentationFormat>Předvádění na obrazovce (4:3)</PresentationFormat>
  <Paragraphs>98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Papír</vt:lpstr>
      <vt:lpstr>Romantismus</vt:lpstr>
      <vt:lpstr>Romantismus – 1. polovina 19. století</vt:lpstr>
      <vt:lpstr>Architektura</vt:lpstr>
      <vt:lpstr>Hluboká nad Vltavou</vt:lpstr>
      <vt:lpstr>Lednicko-valtický areál</vt:lpstr>
      <vt:lpstr>Lednicko-valtický areál  Zámek Lednice</vt:lpstr>
      <vt:lpstr>Lednicko-valtický areál  Janův hrad – umělá zřícenina</vt:lpstr>
      <vt:lpstr>Lednicko-valtický areál  Minaret v lednickém parku</vt:lpstr>
      <vt:lpstr>Lednicko-valtický areál  Hraniční zámeček</vt:lpstr>
      <vt:lpstr>Hradec nad Moravicí – červený zámek</vt:lpstr>
      <vt:lpstr>Malířství</vt:lpstr>
      <vt:lpstr>Čeští malíři      Josef Navrátil  Julius Mařák       Josef Navrátil</vt:lpstr>
      <vt:lpstr>Romantické představy inspirované Rukopisy   Oldřich a Božena od Františka Ženíška</vt:lpstr>
      <vt:lpstr>Nejznámější francouzský malíř Eugène Delacroix  (evžen delakroa)  Svoboda žene lid na barikády</vt:lpstr>
      <vt:lpstr>Literatura – sbírání a vydávání ústní lidové slovesnosti, osamocení hrdinové</vt:lpstr>
      <vt:lpstr>Hudba 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Romantismus</dc:title>
  <dc:creator>Bláža</dc:creator>
  <cp:lastModifiedBy>Bláža</cp:lastModifiedBy>
  <cp:revision>39</cp:revision>
  <dcterms:created xsi:type="dcterms:W3CDTF">2012-01-15T16:33:05Z</dcterms:created>
  <dcterms:modified xsi:type="dcterms:W3CDTF">2012-06-13T19:20:37Z</dcterms:modified>
</cp:coreProperties>
</file>