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190617-4F49-4079-9B21-8F8250A55A73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AFE903-4D0D-4A1F-A5BC-8A238F8A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fons_Mucha_-_F._Champenois_Imprimeur-%C3%89diteur.jpg" TargetMode="External"/><Relationship Id="rId7" Type="http://schemas.openxmlformats.org/officeDocument/2006/relationships/hyperlink" Target="http://commons.wikimedia.org/wiki/File:M%C3%BCnchen_Jugendstil_x.jpg" TargetMode="External"/><Relationship Id="rId2" Type="http://schemas.openxmlformats.org/officeDocument/2006/relationships/hyperlink" Target="http://commons.wikimedia.org/wiki/File:Picasso_signature.sv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lfons_Mucha_-_1894_-_Gismonda.jpg" TargetMode="External"/><Relationship Id="rId5" Type="http://schemas.openxmlformats.org/officeDocument/2006/relationships/hyperlink" Target="http://cs.wikipedia.org/wiki/Soubor:Gustav_Klimt_016.jpg" TargetMode="External"/><Relationship Id="rId4" Type="http://schemas.openxmlformats.org/officeDocument/2006/relationships/hyperlink" Target="http://cs.wikipedia.org/wiki/Soubor:Mohyla_miru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/>
                </a:solidFill>
              </a:rPr>
              <a:t>Secese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1"/>
                </a:solidFill>
              </a:rPr>
              <a:t>Secese – umělecký styl přelomu 19. a 20. století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München_Jugendstil_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6610" b="9424"/>
          <a:stretch>
            <a:fillRect/>
          </a:stretch>
        </p:blipFill>
        <p:spPr>
          <a:xfrm>
            <a:off x="571472" y="1714488"/>
            <a:ext cx="7739869" cy="1643074"/>
          </a:xfrm>
        </p:spPr>
      </p:pic>
      <p:sp>
        <p:nvSpPr>
          <p:cNvPr id="5" name="TextovéPole 4"/>
          <p:cNvSpPr txBox="1"/>
          <p:nvPr/>
        </p:nvSpPr>
        <p:spPr>
          <a:xfrm>
            <a:off x="714348" y="3643314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Projevil se ve architektuře, výtvarném umění, ale zejména v užitém umění, módě a životním stylu.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Hlavním znakem je ornamentálnost, plošnost a záliba v neobyčejných barvách.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Často se objevují tyto prvky: listy, květy, lidské a zvířecí tělo.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</a:rPr>
              <a:t>Obecní dům v Praze</a:t>
            </a:r>
            <a:endParaRPr lang="cs-CZ" sz="3200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Prag_obecni_dûm_gemeindehau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742" t="6119"/>
          <a:stretch>
            <a:fillRect/>
          </a:stretch>
        </p:blipFill>
        <p:spPr>
          <a:xfrm>
            <a:off x="142844" y="2845902"/>
            <a:ext cx="6357982" cy="3797808"/>
          </a:xfrm>
        </p:spPr>
      </p:pic>
      <p:pic>
        <p:nvPicPr>
          <p:cNvPr id="5" name="Obrázek 4" descr="Prag_obecni_dûm_café_innen.jpg"/>
          <p:cNvPicPr>
            <a:picLocks noChangeAspect="1"/>
          </p:cNvPicPr>
          <p:nvPr/>
        </p:nvPicPr>
        <p:blipFill>
          <a:blip r:embed="rId3"/>
          <a:srcRect l="6000"/>
          <a:stretch>
            <a:fillRect/>
          </a:stretch>
        </p:blipFill>
        <p:spPr>
          <a:xfrm>
            <a:off x="4857752" y="928670"/>
            <a:ext cx="4000528" cy="290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Hlavní nádraží v Praze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Prag_Prague_Hauptbahnhof_Eingang_(200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9524" t="11471" b="6630"/>
          <a:stretch>
            <a:fillRect/>
          </a:stretch>
        </p:blipFill>
        <p:spPr>
          <a:xfrm>
            <a:off x="71406" y="2218311"/>
            <a:ext cx="4500562" cy="3711019"/>
          </a:xfrm>
        </p:spPr>
      </p:pic>
      <p:pic>
        <p:nvPicPr>
          <p:cNvPr id="5" name="Obrázek 4" descr="Prag_Prague_Cafe_im_Hauptbahnhof_Totale_(200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6281"/>
            <a:ext cx="4306255" cy="322610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29388" y="51435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Fantova kavárna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Mohyla míru u Brna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Mohyla_miru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3000" y="2285992"/>
            <a:ext cx="7461668" cy="4373027"/>
          </a:xfrm>
        </p:spPr>
      </p:pic>
      <p:sp>
        <p:nvSpPr>
          <p:cNvPr id="5" name="TextovéPole 4"/>
          <p:cNvSpPr txBox="1"/>
          <p:nvPr/>
        </p:nvSpPr>
        <p:spPr>
          <a:xfrm>
            <a:off x="428596" y="150017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Připomíná bitvu tří císařů u Slavkova z roku 1804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Gustav </a:t>
            </a:r>
            <a:r>
              <a:rPr lang="cs-CZ" dirty="0" err="1" smtClean="0">
                <a:solidFill>
                  <a:schemeClr val="accent1"/>
                </a:solidFill>
              </a:rPr>
              <a:t>Klimt</a:t>
            </a:r>
            <a:r>
              <a:rPr lang="cs-CZ" dirty="0" smtClean="0">
                <a:solidFill>
                  <a:schemeClr val="accent1"/>
                </a:solidFill>
              </a:rPr>
              <a:t> – rakouský malíř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Gustav_Klimt_0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1330" y="1500174"/>
            <a:ext cx="4866520" cy="4873625"/>
          </a:xfrm>
        </p:spPr>
      </p:pic>
      <p:pic>
        <p:nvPicPr>
          <p:cNvPr id="5" name="Obrázek 4" descr="Gustav_Klimt_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43" y="1500174"/>
            <a:ext cx="2445504" cy="50006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034" y="64293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Polibek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86446" y="65722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Judita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067312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Alfons Mucha – světoznámý český malíř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Alfons_Mucha_-_F._Champenois_Imprimeur-Éditeu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488" y="1643859"/>
            <a:ext cx="3587322" cy="4872007"/>
          </a:xfrm>
        </p:spPr>
      </p:pic>
      <p:pic>
        <p:nvPicPr>
          <p:cNvPr id="5" name="Obrázek 4" descr="Alfons_Mucha_-_1894_-_Gismo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5" y="25314"/>
            <a:ext cx="2354927" cy="68326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72264" y="1643050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Proslavil se zejména svými plakáty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Slovanská epopej – životní dílo </a:t>
            </a:r>
            <a:r>
              <a:rPr lang="cs-CZ" dirty="0" err="1" smtClean="0">
                <a:solidFill>
                  <a:schemeClr val="accent1"/>
                </a:solidFill>
              </a:rPr>
              <a:t>alfonse</a:t>
            </a:r>
            <a:r>
              <a:rPr lang="cs-CZ" dirty="0" smtClean="0">
                <a:solidFill>
                  <a:schemeClr val="accent1"/>
                </a:solidFill>
              </a:rPr>
              <a:t> Muchy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 descr="Slavnost_svatovitova_na_rujan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858" y="2357430"/>
            <a:ext cx="5952624" cy="4191016"/>
          </a:xfrm>
        </p:spPr>
      </p:pic>
      <p:sp>
        <p:nvSpPr>
          <p:cNvPr id="5" name="TextovéPole 4"/>
          <p:cNvSpPr txBox="1"/>
          <p:nvPr/>
        </p:nvSpPr>
        <p:spPr>
          <a:xfrm>
            <a:off x="428596" y="150017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Cyklus dvaceti </a:t>
            </a:r>
            <a:r>
              <a:rPr lang="cs-CZ" sz="2400" dirty="0" err="1" smtClean="0"/>
              <a:t>velkoformátových</a:t>
            </a:r>
            <a:r>
              <a:rPr lang="cs-CZ" sz="2400" dirty="0" smtClean="0"/>
              <a:t> obrazů na motivy slovanských dějin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00826" y="26431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Slavnost </a:t>
            </a:r>
            <a:r>
              <a:rPr lang="cs-CZ" dirty="0" err="1" smtClean="0"/>
              <a:t>Svanvítova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>
                <a:hlinkClick r:id="rId2"/>
              </a:rPr>
              <a:t>Obrázky </a:t>
            </a:r>
            <a:r>
              <a:rPr lang="cs-CZ" dirty="0" smtClean="0"/>
              <a:t>[cit. </a:t>
            </a:r>
            <a:r>
              <a:rPr lang="cs-CZ" smtClean="0"/>
              <a:t>2012-6-3]. </a:t>
            </a:r>
            <a:r>
              <a:rPr lang="cs-CZ" dirty="0" smtClean="0">
                <a:hlinkClick r:id="rId2"/>
              </a:rPr>
              <a:t>dostupné pod licencí </a:t>
            </a:r>
            <a:r>
              <a:rPr lang="cs-CZ" dirty="0" err="1" smtClean="0">
                <a:hlinkClick r:id="rId2"/>
              </a:rPr>
              <a:t>Creative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comons</a:t>
            </a:r>
            <a:r>
              <a:rPr lang="cs-CZ" dirty="0" smtClean="0">
                <a:hlinkClick r:id="rId2"/>
              </a:rPr>
              <a:t> na WWW:</a:t>
            </a:r>
          </a:p>
          <a:p>
            <a:pPr>
              <a:buNone/>
            </a:pP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http://commons.wikimedia.org/wiki/File:Prag_obecni_d%C3%BBm_gemeindehaus.jpg</a:t>
            </a:r>
          </a:p>
          <a:p>
            <a:r>
              <a:rPr lang="cs-CZ" dirty="0" smtClean="0">
                <a:hlinkClick r:id="rId3"/>
              </a:rPr>
              <a:t>http://commons.wikimedia.org/wiki/File:Prag_obecni_d%C3%BBm_caf%C3%A9_innen.jpg</a:t>
            </a:r>
          </a:p>
          <a:p>
            <a:r>
              <a:rPr lang="cs-CZ" dirty="0" smtClean="0">
                <a:hlinkClick r:id="rId3"/>
              </a:rPr>
              <a:t>http://commons.wikimedia.org/wiki/File:Prag_Prague_Hauptbahnhof_Eingang_%282005%29.JPG?uselang=cs</a:t>
            </a:r>
          </a:p>
          <a:p>
            <a:r>
              <a:rPr lang="cs-CZ" dirty="0" smtClean="0">
                <a:hlinkClick r:id="rId3"/>
              </a:rPr>
              <a:t>http://commons.wikimedia.org/wiki/File:Prag_Prague_Cafe_im_Hauptbahnhof_Totale_%282005%29.JPG</a:t>
            </a:r>
          </a:p>
          <a:p>
            <a:r>
              <a:rPr lang="cs-CZ" dirty="0" smtClean="0">
                <a:hlinkClick r:id="rId4"/>
              </a:rPr>
              <a:t>http://cs.wikipedia.org/wiki/Soubor:Mohyla_miru_2.jpg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5"/>
              </a:rPr>
              <a:t>http://cs.wikipedia.org/wiki/Soubor:Gustav_Klimt_016.jpg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http://commons.wikimedia.org/wiki/File:Gustav_Klimt_039.jpg</a:t>
            </a:r>
          </a:p>
          <a:p>
            <a:r>
              <a:rPr lang="cs-CZ" dirty="0" smtClean="0">
                <a:hlinkClick r:id="rId3"/>
              </a:rPr>
              <a:t>http://commons.wikimedia.org/wiki/File:Alfons_Mucha_-_F._Champenois_Imprimeur-%C3%89diteur.jpg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http://commons.wikimedia.org/wiki/File:Alfons_Mucha_-_1894_-_Gismonda.jpg</a:t>
            </a:r>
            <a:endParaRPr lang="cs-CZ" dirty="0" smtClean="0"/>
          </a:p>
          <a:p>
            <a:r>
              <a:rPr lang="cs-CZ" dirty="0" smtClean="0"/>
              <a:t>http://commons.wikimedia.org/wiki/File:Slavnost_svatovitova_na_rujane.jpg</a:t>
            </a:r>
          </a:p>
          <a:p>
            <a:r>
              <a:rPr lang="cs-CZ" dirty="0" smtClean="0">
                <a:hlinkClick r:id="rId7"/>
              </a:rPr>
              <a:t>http://commons.wikimedia.org/wiki/File:M%C3%BCnchen_Jugendstil_x.jpg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162</Words>
  <Application>Microsoft Office PowerPoint</Application>
  <PresentationFormat>Předvádění na obrazovce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Secese</vt:lpstr>
      <vt:lpstr>Secese – umělecký styl přelomu 19. a 20. století</vt:lpstr>
      <vt:lpstr>Obecní dům v Praze</vt:lpstr>
      <vt:lpstr>Hlavní nádraží v Praze</vt:lpstr>
      <vt:lpstr>Mohyla míru u Brna</vt:lpstr>
      <vt:lpstr>Gustav Klimt – rakouský malíř</vt:lpstr>
      <vt:lpstr>Alfons Mucha – světoznámý český malíř</vt:lpstr>
      <vt:lpstr>Slovanská epopej – životní dílo alfonse Muchy</vt:lpstr>
      <vt:lpstr>Zdroje: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Secese</dc:title>
  <dc:creator>Bláža</dc:creator>
  <cp:lastModifiedBy>Bláža</cp:lastModifiedBy>
  <cp:revision>12</cp:revision>
  <dcterms:created xsi:type="dcterms:W3CDTF">2012-06-03T14:17:12Z</dcterms:created>
  <dcterms:modified xsi:type="dcterms:W3CDTF">2012-06-13T19:27:19Z</dcterms:modified>
</cp:coreProperties>
</file>