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74" r:id="rId9"/>
    <p:sldId id="271" r:id="rId10"/>
    <p:sldId id="262" r:id="rId11"/>
    <p:sldId id="266" r:id="rId12"/>
    <p:sldId id="265" r:id="rId13"/>
    <p:sldId id="263" r:id="rId14"/>
    <p:sldId id="264" r:id="rId15"/>
    <p:sldId id="267" r:id="rId16"/>
    <p:sldId id="268" r:id="rId17"/>
    <p:sldId id="272" r:id="rId18"/>
    <p:sldId id="273" r:id="rId19"/>
    <p:sldId id="26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7851-9FE2-4C80-84A9-AEA6D2984A7E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D88E1-1DAB-4B19-89D6-E6D3D13307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88E1-1DAB-4B19-89D6-E6D3D13307D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1D9E68-8593-4C7E-ACE3-27DD4CE0C2D4}" type="datetimeFigureOut">
              <a:rPr lang="cs-CZ" smtClean="0"/>
              <a:pPr/>
              <a:t>6.4.2012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5CD34B-B893-4F32-A55F-ABCEB691C8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488" y="1285860"/>
            <a:ext cx="5643602" cy="1785950"/>
          </a:xfrm>
        </p:spPr>
        <p:txBody>
          <a:bodyPr/>
          <a:lstStyle/>
          <a:p>
            <a:pPr algn="ctr"/>
            <a:r>
              <a:rPr lang="cs-CZ" dirty="0" smtClean="0"/>
              <a:t>BAROKNÍ  STAVBY  </a:t>
            </a:r>
            <a:br>
              <a:rPr lang="cs-CZ" dirty="0" smtClean="0"/>
            </a:br>
            <a:r>
              <a:rPr lang="cs-CZ" dirty="0" smtClean="0"/>
              <a:t>V  OPAVĚ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4612" y="3539864"/>
            <a:ext cx="6429388" cy="1101248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Charakteristika barokní architektury</a:t>
            </a:r>
          </a:p>
          <a:p>
            <a:r>
              <a:rPr lang="cs-CZ" sz="2800" b="1" dirty="0" err="1" smtClean="0"/>
              <a:t>Blücherův</a:t>
            </a:r>
            <a:r>
              <a:rPr lang="cs-CZ" sz="2800" b="1" dirty="0" smtClean="0"/>
              <a:t> palác</a:t>
            </a:r>
          </a:p>
          <a:p>
            <a:r>
              <a:rPr lang="cs-CZ" sz="2800" b="1" dirty="0" smtClean="0"/>
              <a:t>Kostel sv. Vojtěcha</a:t>
            </a:r>
            <a:endParaRPr lang="cs-CZ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29256" y="357166"/>
            <a:ext cx="3429000" cy="2000264"/>
          </a:xfrm>
        </p:spPr>
        <p:txBody>
          <a:bodyPr>
            <a:noAutofit/>
          </a:bodyPr>
          <a:lstStyle/>
          <a:p>
            <a:r>
              <a:rPr lang="cs-CZ" sz="4400" dirty="0" err="1" smtClean="0"/>
              <a:t>Blücherův</a:t>
            </a:r>
            <a:r>
              <a:rPr lang="cs-CZ" sz="4400" dirty="0" smtClean="0"/>
              <a:t> palác</a:t>
            </a:r>
            <a:br>
              <a:rPr lang="cs-CZ" sz="4400" dirty="0" smtClean="0"/>
            </a:br>
            <a:endParaRPr lang="cs-CZ" sz="44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429256" y="1928802"/>
            <a:ext cx="3429000" cy="4143380"/>
          </a:xfrm>
        </p:spPr>
        <p:txBody>
          <a:bodyPr>
            <a:noAutofit/>
          </a:bodyPr>
          <a:lstStyle/>
          <a:p>
            <a:r>
              <a:rPr lang="cs-CZ" sz="2400" dirty="0" smtClean="0"/>
              <a:t>Opava – Na Panské ulici byl v 16. století postaven barokní palác, jehož majitelem byl hrabě Lothar </a:t>
            </a:r>
            <a:r>
              <a:rPr lang="cs-CZ" sz="2400" dirty="0" err="1" smtClean="0"/>
              <a:t>Blücher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z </a:t>
            </a:r>
            <a:r>
              <a:rPr lang="cs-CZ" sz="2400" dirty="0" err="1" smtClean="0"/>
              <a:t>Wahlstadtu</a:t>
            </a:r>
            <a:r>
              <a:rPr lang="cs-CZ" sz="2400" dirty="0" smtClean="0"/>
              <a:t>. Stojí na místě tří původních šlechtických domů </a:t>
            </a:r>
          </a:p>
          <a:p>
            <a:r>
              <a:rPr lang="cs-CZ" sz="2400" dirty="0" smtClean="0"/>
              <a:t>a současná podoba se datuje od poloviny 18. století.</a:t>
            </a:r>
            <a:endParaRPr lang="cs-CZ" sz="2400" dirty="0"/>
          </a:p>
        </p:txBody>
      </p:sp>
      <p:pic>
        <p:nvPicPr>
          <p:cNvPr id="1029" name="Picture 5" descr="C:\Users\Anča\Desktop\Opava\DSCN62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285720" y="857232"/>
            <a:ext cx="5000660" cy="500066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142844" y="0"/>
            <a:ext cx="510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Světská barokní stavba</a:t>
            </a:r>
            <a:endParaRPr lang="cs-CZ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ča\Desktop\Opava\DSCN62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3929090" cy="2945932"/>
          </a:xfrm>
          <a:prstGeom prst="rect">
            <a:avLst/>
          </a:prstGeom>
          <a:noFill/>
        </p:spPr>
      </p:pic>
      <p:pic>
        <p:nvPicPr>
          <p:cNvPr id="2053" name="Picture 5" descr="C:\Users\Anča\Desktop\Opava\DSCN6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3786214" cy="283966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5" name="Picture 7" descr="C:\Users\Anča\Desktop\Opava\DSCN6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57167"/>
            <a:ext cx="3810793" cy="28575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ovéPole 5"/>
          <p:cNvSpPr txBox="1"/>
          <p:nvPr/>
        </p:nvSpPr>
        <p:spPr>
          <a:xfrm>
            <a:off x="1357290" y="6357958"/>
            <a:ext cx="13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Volské oko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6248" y="0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Zakřivené linie, bohaté zdobení</a:t>
            </a:r>
            <a:endParaRPr lang="cs-CZ" b="1" dirty="0"/>
          </a:p>
        </p:txBody>
      </p:sp>
      <p:pic>
        <p:nvPicPr>
          <p:cNvPr id="4098" name="Picture 2" descr="C:\Users\Anča\Desktop\Opava\DSCN6235.JPG"/>
          <p:cNvPicPr>
            <a:picLocks noChangeAspect="1" noChangeArrowheads="1"/>
          </p:cNvPicPr>
          <p:nvPr/>
        </p:nvPicPr>
        <p:blipFill>
          <a:blip r:embed="rId6" cstate="print"/>
          <a:srcRect l="26984" t="57671" r="31746"/>
          <a:stretch>
            <a:fillRect/>
          </a:stretch>
        </p:blipFill>
        <p:spPr bwMode="auto">
          <a:xfrm>
            <a:off x="4286248" y="3500438"/>
            <a:ext cx="3714776" cy="285751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ovéPole 8"/>
          <p:cNvSpPr txBox="1"/>
          <p:nvPr/>
        </p:nvSpPr>
        <p:spPr>
          <a:xfrm>
            <a:off x="4786314" y="635795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Mohutný vstupní portál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7158" y="0"/>
            <a:ext cx="3360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DETAILY  STAVBY</a:t>
            </a:r>
            <a:endParaRPr lang="cs-CZ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ča\Desktop\Opava\DSCN6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839782" cy="512073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Anča\Desktop\Opava\DSCN6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3853253" cy="51387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ovéPole 3"/>
          <p:cNvSpPr txBox="1"/>
          <p:nvPr/>
        </p:nvSpPr>
        <p:spPr>
          <a:xfrm>
            <a:off x="285720" y="5857892"/>
            <a:ext cx="3583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Sloupy s korintskými hlavicemi </a:t>
            </a:r>
          </a:p>
          <a:p>
            <a:r>
              <a:rPr lang="cs-CZ" b="1" dirty="0" smtClean="0"/>
              <a:t>a rostlinnými motivy - akanty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43438" y="5857892"/>
            <a:ext cx="277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Mušle nad oknem,</a:t>
            </a:r>
          </a:p>
          <a:p>
            <a:pPr algn="ctr"/>
            <a:r>
              <a:rPr lang="cs-CZ" b="1" dirty="0" smtClean="0"/>
              <a:t> ornamentální štukatura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42048" cy="67724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Architektonické  zajímavosti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143404" cy="514353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Hlavní průčelí patrové budovy má trojosý střed, zvýšený o mansardové patro. Člení ho pilastry s korintskými hlavicemi a je ozdobeno kartušemi, štukovým reliéfem opavské jezuitské Madony v atice hlavního průčelí a znakem </a:t>
            </a:r>
            <a:r>
              <a:rPr lang="cs-CZ" sz="1800" dirty="0" err="1" smtClean="0"/>
              <a:t>Larischů</a:t>
            </a:r>
            <a:r>
              <a:rPr lang="cs-CZ" sz="1800" dirty="0" smtClean="0"/>
              <a:t> – </a:t>
            </a:r>
            <a:r>
              <a:rPr lang="cs-CZ" sz="1800" dirty="0" err="1" smtClean="0"/>
              <a:t>Mönnichů</a:t>
            </a:r>
            <a:r>
              <a:rPr lang="cs-CZ" sz="1800" dirty="0" smtClean="0"/>
              <a:t> nad balkonovými dveřmi.</a:t>
            </a:r>
          </a:p>
          <a:p>
            <a:r>
              <a:rPr lang="cs-CZ" sz="1800" dirty="0" smtClean="0"/>
              <a:t>Balkon nad bohatě profilovaným barokním portálem, nesený korintskými sloupy, má rokokovou mříž a stejná mříž se znakem </a:t>
            </a:r>
            <a:r>
              <a:rPr lang="cs-CZ" sz="1800" dirty="0" err="1" smtClean="0"/>
              <a:t>Chorinských</a:t>
            </a:r>
            <a:r>
              <a:rPr lang="cs-CZ" sz="1800" dirty="0" smtClean="0"/>
              <a:t> z </a:t>
            </a:r>
            <a:r>
              <a:rPr lang="cs-CZ" sz="1800" dirty="0" err="1" smtClean="0"/>
              <a:t>Ledské</a:t>
            </a:r>
            <a:r>
              <a:rPr lang="cs-CZ" sz="1800" dirty="0" smtClean="0"/>
              <a:t> a </a:t>
            </a:r>
            <a:r>
              <a:rPr lang="cs-CZ" sz="1800" dirty="0" err="1" smtClean="0"/>
              <a:t>Hodiců</a:t>
            </a:r>
            <a:r>
              <a:rPr lang="cs-CZ" sz="1800" dirty="0" smtClean="0"/>
              <a:t> je ve vstupní hale. Štuky a pilastry zdobí též okna paláce.</a:t>
            </a:r>
          </a:p>
          <a:p>
            <a:endParaRPr lang="cs-CZ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3521075" cy="284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82881"/>
            <a:ext cx="2857520" cy="214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Šipka doprava 5"/>
          <p:cNvSpPr/>
          <p:nvPr/>
        </p:nvSpPr>
        <p:spPr>
          <a:xfrm>
            <a:off x="3357554" y="3429000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9588987">
            <a:off x="4459927" y="4808136"/>
            <a:ext cx="198013" cy="163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196166" cy="857256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 smtClean="0"/>
              <a:t>zAJÍMAVOSTI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7239000" cy="5500726"/>
          </a:xfrm>
        </p:spPr>
        <p:txBody>
          <a:bodyPr>
            <a:noAutofit/>
          </a:bodyPr>
          <a:lstStyle/>
          <a:p>
            <a:r>
              <a:rPr lang="cs-CZ" dirty="0" smtClean="0"/>
              <a:t>Jeho umístění rozhodně nebylo zvoleno náhodou, protože záměrem šlechty v době baroka bylo žít co nejblíže centra, a Opava byla zemským městem Slezska</a:t>
            </a:r>
          </a:p>
          <a:p>
            <a:r>
              <a:rPr lang="cs-CZ" dirty="0" smtClean="0"/>
              <a:t>Během Opavského kongresu v roce 1820 byl </a:t>
            </a:r>
          </a:p>
          <a:p>
            <a:pPr>
              <a:buNone/>
            </a:pPr>
            <a:r>
              <a:rPr lang="cs-CZ" dirty="0" smtClean="0"/>
              <a:t>   v paláci ubytován ruský car Alexandr I. se svým doprovodem</a:t>
            </a:r>
          </a:p>
          <a:p>
            <a:r>
              <a:rPr lang="cs-CZ" dirty="0" smtClean="0"/>
              <a:t> Po první světové válce objekt v roce 1930 zakoupilo Československé zemědělské muzeum v Praze za 550 000 korun pro potřeby opavského muzea</a:t>
            </a:r>
          </a:p>
          <a:p>
            <a:r>
              <a:rPr lang="cs-CZ" dirty="0" smtClean="0"/>
              <a:t>Současný technický stav </a:t>
            </a:r>
            <a:r>
              <a:rPr lang="cs-CZ" dirty="0" err="1" smtClean="0"/>
              <a:t>Blücherova</a:t>
            </a:r>
            <a:r>
              <a:rPr lang="cs-CZ" dirty="0" smtClean="0"/>
              <a:t> paláce je velmi špatný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2132" y="285728"/>
            <a:ext cx="3429000" cy="1271582"/>
          </a:xfrm>
        </p:spPr>
        <p:txBody>
          <a:bodyPr>
            <a:noAutofit/>
          </a:bodyPr>
          <a:lstStyle/>
          <a:p>
            <a:r>
              <a:rPr lang="cs-CZ" sz="4400" dirty="0" smtClean="0"/>
              <a:t>KOSTEL SV. VOJTĚCHA</a:t>
            </a:r>
            <a:endParaRPr lang="cs-CZ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72132" y="1643050"/>
            <a:ext cx="3429024" cy="4643470"/>
          </a:xfrm>
        </p:spPr>
        <p:txBody>
          <a:bodyPr>
            <a:noAutofit/>
          </a:bodyPr>
          <a:lstStyle/>
          <a:p>
            <a:r>
              <a:rPr lang="cs-CZ" sz="2000" dirty="0" smtClean="0"/>
              <a:t> Na Dolním náměstí postavili jezuité v letech 1675 až 1678 kostel na místě původního kostelíka sv. Jiří. Svatostánek vyprojektovali Jakub a Mikuláš </a:t>
            </a:r>
            <a:r>
              <a:rPr lang="cs-CZ" sz="2000" dirty="0" err="1" smtClean="0"/>
              <a:t>Brascheovi</a:t>
            </a:r>
            <a:r>
              <a:rPr lang="cs-CZ" sz="2000" dirty="0" smtClean="0"/>
              <a:t>. Ke kostelu byla přistavěna čtyřkřídlá jezuitská kolej </a:t>
            </a:r>
          </a:p>
          <a:p>
            <a:r>
              <a:rPr lang="cs-CZ" sz="2000" dirty="0" smtClean="0"/>
              <a:t>a před ním je umístěn mariánský sloup, který nechal hrabě Jiří Štěpán</a:t>
            </a:r>
          </a:p>
          <a:p>
            <a:r>
              <a:rPr lang="cs-CZ" sz="2000" dirty="0" smtClean="0"/>
              <a:t> z </a:t>
            </a:r>
            <a:r>
              <a:rPr lang="cs-CZ" sz="2000" dirty="0" err="1" smtClean="0"/>
              <a:t>Vrbna</a:t>
            </a:r>
            <a:r>
              <a:rPr lang="cs-CZ" sz="2000" dirty="0" smtClean="0"/>
              <a:t> postavit roku 1675 podle vzoru vídeňského mariánského sloupu na nám. </a:t>
            </a:r>
            <a:r>
              <a:rPr lang="cs-CZ" sz="2000" dirty="0" err="1" smtClean="0"/>
              <a:t>Am</a:t>
            </a:r>
            <a:r>
              <a:rPr lang="cs-CZ" sz="2000" dirty="0" smtClean="0"/>
              <a:t> </a:t>
            </a:r>
            <a:r>
              <a:rPr lang="cs-CZ" sz="2000" dirty="0" err="1" smtClean="0"/>
              <a:t>Hof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0"/>
            <a:ext cx="5272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Církevní barokní stavba</a:t>
            </a:r>
            <a:endParaRPr lang="cs-CZ" sz="3600" b="1" dirty="0"/>
          </a:p>
        </p:txBody>
      </p:sp>
      <p:pic>
        <p:nvPicPr>
          <p:cNvPr id="7" name="Picture 2" descr="C:\Users\Anča\Desktop\Opava\DSCN62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 bwMode="auto">
          <a:xfrm>
            <a:off x="214282" y="857232"/>
            <a:ext cx="5194852" cy="519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ča\Desktop\Opava\DSCN6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5143500" cy="6858000"/>
          </a:xfrm>
          <a:prstGeom prst="rect">
            <a:avLst/>
          </a:prstGeom>
          <a:noFill/>
        </p:spPr>
      </p:pic>
      <p:pic>
        <p:nvPicPr>
          <p:cNvPr id="2051" name="Picture 3" descr="C:\Users\Anča\Desktop\Opava\DSCN6265.JPG"/>
          <p:cNvPicPr>
            <a:picLocks noChangeAspect="1" noChangeArrowheads="1"/>
          </p:cNvPicPr>
          <p:nvPr/>
        </p:nvPicPr>
        <p:blipFill>
          <a:blip r:embed="rId3" cstate="print"/>
          <a:srcRect l="17347" t="16279" r="13178" b="9302"/>
          <a:stretch>
            <a:fillRect/>
          </a:stretch>
        </p:blipFill>
        <p:spPr bwMode="auto">
          <a:xfrm>
            <a:off x="357158" y="4071942"/>
            <a:ext cx="1850691" cy="264320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142976" y="3571876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různé tvary oken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14744" y="450057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balustráda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43768" y="5572140"/>
            <a:ext cx="63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nika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86116" y="142852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trojúhelníkový štít</a:t>
            </a:r>
            <a:endParaRPr lang="cs-CZ" b="1" dirty="0"/>
          </a:p>
        </p:txBody>
      </p:sp>
      <p:pic>
        <p:nvPicPr>
          <p:cNvPr id="2052" name="Picture 4" descr="C:\Users\Anča\Desktop\Opava\DSCN6255.JPG"/>
          <p:cNvPicPr>
            <a:picLocks noChangeAspect="1" noChangeArrowheads="1"/>
          </p:cNvPicPr>
          <p:nvPr/>
        </p:nvPicPr>
        <p:blipFill>
          <a:blip r:embed="rId4" cstate="print"/>
          <a:srcRect l="22857" t="15000" r="8571" b="25000"/>
          <a:stretch>
            <a:fillRect/>
          </a:stretch>
        </p:blipFill>
        <p:spPr bwMode="auto">
          <a:xfrm>
            <a:off x="428596" y="857232"/>
            <a:ext cx="2000264" cy="233364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00034" y="42860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kupole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929454" y="4714884"/>
            <a:ext cx="98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kartuše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86116" y="5143512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masívní vstupní portál</a:t>
            </a:r>
            <a:endParaRPr lang="cs-CZ" b="1" dirty="0"/>
          </a:p>
        </p:txBody>
      </p:sp>
      <p:cxnSp>
        <p:nvCxnSpPr>
          <p:cNvPr id="16" name="Přímá spojovací šipka 15"/>
          <p:cNvCxnSpPr/>
          <p:nvPr/>
        </p:nvCxnSpPr>
        <p:spPr>
          <a:xfrm rot="16200000" flipH="1">
            <a:off x="2857488" y="3929066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3143240" y="2928934"/>
            <a:ext cx="235745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7" idx="2"/>
          </p:cNvCxnSpPr>
          <p:nvPr/>
        </p:nvCxnSpPr>
        <p:spPr>
          <a:xfrm rot="16200000" flipH="1">
            <a:off x="7379445" y="6022132"/>
            <a:ext cx="202174" cy="40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5000628" y="471488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rot="16200000" flipH="1">
            <a:off x="1178695" y="82151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8" idx="3"/>
          </p:cNvCxnSpPr>
          <p:nvPr/>
        </p:nvCxnSpPr>
        <p:spPr>
          <a:xfrm>
            <a:off x="5476139" y="327518"/>
            <a:ext cx="596059" cy="172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143372" y="5572140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00034" y="6357958"/>
            <a:ext cx="175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nika se sochou</a:t>
            </a:r>
            <a:endParaRPr lang="cs-CZ" b="1" dirty="0"/>
          </a:p>
        </p:txBody>
      </p:sp>
      <p:cxnSp>
        <p:nvCxnSpPr>
          <p:cNvPr id="36" name="Přímá spojovací šipka 35"/>
          <p:cNvCxnSpPr/>
          <p:nvPr/>
        </p:nvCxnSpPr>
        <p:spPr>
          <a:xfrm rot="10800000" flipV="1">
            <a:off x="5786446" y="5000636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ča\Desktop\Opava\DSCN6268.JPG"/>
          <p:cNvPicPr>
            <a:picLocks noChangeAspect="1" noChangeArrowheads="1"/>
          </p:cNvPicPr>
          <p:nvPr/>
        </p:nvPicPr>
        <p:blipFill>
          <a:blip r:embed="rId2" cstate="print"/>
          <a:srcRect t="3253" r="63037" b="4021"/>
          <a:stretch>
            <a:fillRect/>
          </a:stretch>
        </p:blipFill>
        <p:spPr bwMode="auto">
          <a:xfrm>
            <a:off x="3143240" y="142852"/>
            <a:ext cx="2164258" cy="407196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Anča\Desktop\Opava\DSCN6261.JPG"/>
          <p:cNvPicPr>
            <a:picLocks noChangeAspect="1" noChangeArrowheads="1"/>
          </p:cNvPicPr>
          <p:nvPr/>
        </p:nvPicPr>
        <p:blipFill>
          <a:blip r:embed="rId3" cstate="print"/>
          <a:srcRect l="41763" t="4597" r="4597"/>
          <a:stretch>
            <a:fillRect/>
          </a:stretch>
        </p:blipFill>
        <p:spPr bwMode="auto">
          <a:xfrm>
            <a:off x="357158" y="428604"/>
            <a:ext cx="2500330" cy="592935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ovéPole 4"/>
          <p:cNvSpPr txBox="1"/>
          <p:nvPr/>
        </p:nvSpPr>
        <p:spPr>
          <a:xfrm>
            <a:off x="5572132" y="928670"/>
            <a:ext cx="229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Mariánský (morový)</a:t>
            </a:r>
          </a:p>
          <a:p>
            <a:pPr algn="ctr"/>
            <a:r>
              <a:rPr lang="cs-CZ" b="1" dirty="0" smtClean="0"/>
              <a:t> sloup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86446" y="2928934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Interiér kostela</a:t>
            </a:r>
            <a:endParaRPr lang="cs-CZ" b="1" dirty="0"/>
          </a:p>
        </p:txBody>
      </p:sp>
      <p:pic>
        <p:nvPicPr>
          <p:cNvPr id="1026" name="Picture 2" descr="C:\Users\Anča\Desktop\Opava\DSCN6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86190"/>
            <a:ext cx="3759708" cy="281978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852"/>
            <a:ext cx="7696200" cy="1320188"/>
          </a:xfrm>
        </p:spPr>
        <p:txBody>
          <a:bodyPr>
            <a:noAutofit/>
          </a:bodyPr>
          <a:lstStyle/>
          <a:p>
            <a:r>
              <a:rPr lang="cs-CZ" sz="2800" dirty="0" smtClean="0"/>
              <a:t>Prohlédni si fotografie, ukaž  a popiš    všechny znaky typické pro barokní   stavby a pojmenuj stavby:</a:t>
            </a:r>
            <a:endParaRPr lang="cs-CZ" sz="2800" dirty="0"/>
          </a:p>
        </p:txBody>
      </p:sp>
      <p:pic>
        <p:nvPicPr>
          <p:cNvPr id="1026" name="Picture 2" descr="C:\Users\Anča\Desktop\Opava\DSCN6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877" y="1142984"/>
            <a:ext cx="4179123" cy="557216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Anča\Desktop\Opava\DSCN6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8"/>
            <a:ext cx="4619689" cy="346476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http://cs.wikipedia.org/wiki/Baroko</a:t>
            </a:r>
          </a:p>
          <a:p>
            <a:r>
              <a:rPr lang="cs-CZ" dirty="0" smtClean="0"/>
              <a:t>http://opavsky.denik.cz/zpravy_region/domy-s-historii-blucheruv-palac20110202.html</a:t>
            </a:r>
          </a:p>
          <a:p>
            <a:r>
              <a:rPr lang="cs-CZ" dirty="0" smtClean="0"/>
              <a:t>kostel-</a:t>
            </a:r>
            <a:r>
              <a:rPr lang="cs-CZ" dirty="0" err="1" smtClean="0"/>
              <a:t>sv</a:t>
            </a:r>
            <a:r>
              <a:rPr lang="cs-CZ" dirty="0" smtClean="0"/>
              <a:t>-vojtecha20100831.html</a:t>
            </a:r>
          </a:p>
          <a:p>
            <a:r>
              <a:rPr lang="cs-CZ" dirty="0" smtClean="0"/>
              <a:t>vlastní fotografie – Renata </a:t>
            </a:r>
            <a:r>
              <a:rPr lang="cs-CZ" dirty="0" err="1" smtClean="0"/>
              <a:t>Schreierová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Nejvýznamnější barokní stavby v </a:t>
            </a:r>
            <a:r>
              <a:rPr lang="cs-CZ" sz="3600" dirty="0"/>
              <a:t>O</a:t>
            </a:r>
            <a:r>
              <a:rPr lang="cs-CZ" sz="3600" dirty="0" smtClean="0"/>
              <a:t>pavě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dirty="0" smtClean="0"/>
          </a:p>
          <a:p>
            <a:pPr lvl="0"/>
            <a:r>
              <a:rPr lang="cs-CZ" dirty="0"/>
              <a:t>Sobkův palác</a:t>
            </a:r>
          </a:p>
          <a:p>
            <a:pPr lvl="0"/>
            <a:r>
              <a:rPr lang="cs-CZ" b="1" dirty="0" err="1"/>
              <a:t>Blücherův</a:t>
            </a:r>
            <a:r>
              <a:rPr lang="cs-CZ" b="1" dirty="0"/>
              <a:t> palác</a:t>
            </a:r>
          </a:p>
          <a:p>
            <a:pPr lvl="0"/>
            <a:r>
              <a:rPr lang="cs-CZ" b="1" dirty="0"/>
              <a:t>Kostel sv. Vojtěcha (sv. Jiří) s jezuitskou kolejí</a:t>
            </a:r>
          </a:p>
          <a:p>
            <a:pPr lvl="0"/>
            <a:r>
              <a:rPr lang="cs-CZ" b="1" dirty="0"/>
              <a:t>Mariánský sloup</a:t>
            </a:r>
          </a:p>
          <a:p>
            <a:pPr lvl="0"/>
            <a:r>
              <a:rPr lang="cs-CZ" dirty="0" err="1"/>
              <a:t>Müllerův</a:t>
            </a:r>
            <a:r>
              <a:rPr lang="cs-CZ" dirty="0"/>
              <a:t> dům</a:t>
            </a:r>
          </a:p>
          <a:p>
            <a:pPr lvl="0"/>
            <a:r>
              <a:rPr lang="cs-CZ" dirty="0"/>
              <a:t>Dům U mouřenína</a:t>
            </a:r>
          </a:p>
          <a:p>
            <a:pPr lvl="0"/>
            <a:r>
              <a:rPr lang="cs-CZ" dirty="0" err="1"/>
              <a:t>Filipkův</a:t>
            </a:r>
            <a:r>
              <a:rPr lang="cs-CZ" dirty="0"/>
              <a:t> dvůr (Kateřinky)</a:t>
            </a:r>
          </a:p>
          <a:p>
            <a:pPr lvl="0"/>
            <a:r>
              <a:rPr lang="cs-CZ" dirty="0"/>
              <a:t>Františkánský klášter</a:t>
            </a:r>
          </a:p>
          <a:p>
            <a:pPr lvl="0"/>
            <a:r>
              <a:rPr lang="cs-CZ" dirty="0"/>
              <a:t>Průčelí kostela sv. Ducha a minoritský klášter</a:t>
            </a:r>
          </a:p>
          <a:p>
            <a:pPr lvl="0"/>
            <a:r>
              <a:rPr lang="cs-CZ" dirty="0"/>
              <a:t>Přestavba dominikánského kostela sv. Václava a přilehlého kláštera</a:t>
            </a:r>
          </a:p>
          <a:p>
            <a:pPr lvl="0"/>
            <a:r>
              <a:rPr lang="cs-CZ" dirty="0"/>
              <a:t>Další přestavby a úpravy starších kostelů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PŮVOD A VZNIK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 smtClean="0"/>
              <a:t> BAROKO</a:t>
            </a:r>
            <a:r>
              <a:rPr lang="cs-CZ" sz="3200" dirty="0" smtClean="0"/>
              <a:t> či </a:t>
            </a:r>
            <a:r>
              <a:rPr lang="cs-CZ" sz="3200" b="1" dirty="0" smtClean="0"/>
              <a:t>barok</a:t>
            </a:r>
            <a:r>
              <a:rPr lang="cs-CZ" sz="3200" dirty="0" smtClean="0"/>
              <a:t> (zřejmě z port. </a:t>
            </a:r>
            <a:r>
              <a:rPr lang="cs-CZ" sz="3200" i="1" dirty="0" err="1" smtClean="0"/>
              <a:t>pérola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barroca</a:t>
            </a:r>
            <a:r>
              <a:rPr lang="cs-CZ" sz="3200" dirty="0" smtClean="0"/>
              <a:t> – perla nepravidelného tvaru) je umělecko-kulturní směr</a:t>
            </a:r>
          </a:p>
          <a:p>
            <a:r>
              <a:rPr lang="cs-CZ" sz="3200" dirty="0" smtClean="0"/>
              <a:t> vládl v Evropě mezi roky 1600 a 1750</a:t>
            </a:r>
          </a:p>
          <a:p>
            <a:r>
              <a:rPr lang="cs-CZ" sz="3200" dirty="0" smtClean="0"/>
              <a:t> vznikl v Itálii a rozšířil se po celé      Evropě a v jejích koloniích</a:t>
            </a:r>
          </a:p>
          <a:p>
            <a:r>
              <a:rPr lang="cs-CZ" sz="3200" dirty="0" smtClean="0"/>
              <a:t> slovem </a:t>
            </a:r>
            <a:r>
              <a:rPr lang="cs-CZ" sz="3200" b="1" dirty="0" smtClean="0"/>
              <a:t>baroko</a:t>
            </a:r>
            <a:r>
              <a:rPr lang="cs-CZ" sz="3200" dirty="0" smtClean="0"/>
              <a:t> se pak označuje </a:t>
            </a:r>
          </a:p>
          <a:p>
            <a:pPr>
              <a:buNone/>
            </a:pPr>
            <a:r>
              <a:rPr lang="cs-CZ" sz="3200" dirty="0" smtClean="0"/>
              <a:t>   i toto období</a:t>
            </a:r>
            <a:endParaRPr lang="cs-CZ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ČESKÉ BAROKO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34294"/>
          </a:xfrm>
        </p:spPr>
        <p:txBody>
          <a:bodyPr>
            <a:noAutofit/>
          </a:bodyPr>
          <a:lstStyle/>
          <a:p>
            <a:r>
              <a:rPr lang="cs-CZ" sz="4000" dirty="0" smtClean="0"/>
              <a:t>šíří se v českých zemích po bitvě na Bílé hoře</a:t>
            </a:r>
          </a:p>
          <a:p>
            <a:r>
              <a:rPr lang="cs-CZ" sz="4000" dirty="0" smtClean="0"/>
              <a:t>je spojeno s obdobím vlády Leopolda I., Karla  VI., Marie Terezie a Josefa II.</a:t>
            </a:r>
          </a:p>
          <a:p>
            <a:r>
              <a:rPr lang="cs-CZ" sz="4000" dirty="0" smtClean="0"/>
              <a:t>typické pro české země je tzv. </a:t>
            </a:r>
            <a:r>
              <a:rPr lang="cs-CZ" sz="4000" b="1" dirty="0" smtClean="0"/>
              <a:t>selské baroko </a:t>
            </a:r>
            <a:r>
              <a:rPr lang="cs-CZ" sz="4000" dirty="0" smtClean="0"/>
              <a:t>na venkově</a:t>
            </a:r>
            <a:endParaRPr lang="cs-CZ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RYSY BAROKNÍ ARCHITEKTURY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projev monumentality: snaha ohromit člověka, důraz na citovost až exaltovanost, vnitřní napětí, patos, nadsázka</a:t>
            </a:r>
          </a:p>
          <a:p>
            <a:r>
              <a:rPr lang="cs-CZ" dirty="0" smtClean="0"/>
              <a:t>kostely měly působit jako obraz nebe přenesený na zem, paláce a zámky reprezentovaly bohatství a moc</a:t>
            </a:r>
          </a:p>
          <a:p>
            <a:r>
              <a:rPr lang="cs-CZ" dirty="0" smtClean="0"/>
              <a:t>složité půdorysy (čtverce, kruhy, elipsy </a:t>
            </a:r>
          </a:p>
          <a:p>
            <a:pPr>
              <a:buNone/>
            </a:pPr>
            <a:r>
              <a:rPr lang="cs-CZ" dirty="0" smtClean="0"/>
              <a:t>   a další tvary</a:t>
            </a:r>
          </a:p>
          <a:p>
            <a:r>
              <a:rPr lang="cs-CZ" dirty="0" smtClean="0"/>
              <a:t>harmonické spojení stavby s krajinou (aleje, parky)</a:t>
            </a:r>
          </a:p>
          <a:p>
            <a:r>
              <a:rPr lang="cs-CZ" dirty="0" smtClean="0"/>
              <a:t>drahé materiály: zlato, vzácná dřeva, barevné mramory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85727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ZNAKY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1214422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zakřivené linie, zvlněné tvary</a:t>
            </a:r>
          </a:p>
          <a:p>
            <a:r>
              <a:rPr lang="cs-CZ" dirty="0" smtClean="0"/>
              <a:t>pilastry a sloupy s korintskými hlavicemi</a:t>
            </a:r>
          </a:p>
          <a:p>
            <a:r>
              <a:rPr lang="cs-CZ" dirty="0" smtClean="0"/>
              <a:t>množství ozdob</a:t>
            </a:r>
          </a:p>
          <a:p>
            <a:r>
              <a:rPr lang="cs-CZ" dirty="0" smtClean="0"/>
              <a:t>obdélníková i oválná okna, bohatá výzdoba kolem oken</a:t>
            </a:r>
          </a:p>
          <a:p>
            <a:r>
              <a:rPr lang="cs-CZ" dirty="0" smtClean="0"/>
              <a:t>kartuše, mušle</a:t>
            </a:r>
          </a:p>
          <a:p>
            <a:r>
              <a:rPr lang="cs-CZ" dirty="0" smtClean="0"/>
              <a:t>kupole</a:t>
            </a:r>
          </a:p>
          <a:p>
            <a:r>
              <a:rPr lang="cs-CZ" dirty="0" smtClean="0"/>
              <a:t>nika se sochou</a:t>
            </a:r>
          </a:p>
          <a:p>
            <a:r>
              <a:rPr lang="cs-CZ" dirty="0" smtClean="0"/>
              <a:t>trojúhelníkové zakončení štítů</a:t>
            </a:r>
          </a:p>
          <a:p>
            <a:r>
              <a:rPr lang="cs-CZ" dirty="0" smtClean="0"/>
              <a:t>balustráda</a:t>
            </a:r>
          </a:p>
          <a:p>
            <a:r>
              <a:rPr lang="cs-CZ" dirty="0" smtClean="0"/>
              <a:t>volské oko</a:t>
            </a:r>
          </a:p>
          <a:p>
            <a:r>
              <a:rPr lang="cs-CZ" dirty="0" smtClean="0"/>
              <a:t>giganti – sochy obrů  podpírající balkon, bránu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BAROKNÍ STAVBY</a:t>
            </a:r>
            <a:endParaRPr lang="cs-CZ" sz="6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844" y="5857892"/>
            <a:ext cx="3520440" cy="4572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cs-CZ" sz="3600" dirty="0" smtClean="0"/>
              <a:t>světské stavby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429124" y="5857892"/>
            <a:ext cx="3520440" cy="4572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cs-CZ" sz="3600" dirty="0" smtClean="0"/>
              <a:t>církevní stavby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900" dirty="0" smtClean="0"/>
              <a:t>paláce</a:t>
            </a:r>
          </a:p>
          <a:p>
            <a:r>
              <a:rPr lang="cs-CZ" sz="3900" dirty="0" smtClean="0"/>
              <a:t>zámky</a:t>
            </a:r>
          </a:p>
          <a:p>
            <a:r>
              <a:rPr lang="cs-CZ" sz="3900" dirty="0" smtClean="0"/>
              <a:t>domy měšťanů</a:t>
            </a:r>
          </a:p>
          <a:p>
            <a:r>
              <a:rPr lang="cs-CZ" sz="3900" dirty="0" smtClean="0"/>
              <a:t>radnice, mosty</a:t>
            </a:r>
          </a:p>
          <a:p>
            <a:r>
              <a:rPr lang="cs-CZ" sz="3900" dirty="0" smtClean="0"/>
              <a:t>venkovské statky, sýpky</a:t>
            </a:r>
          </a:p>
          <a:p>
            <a:r>
              <a:rPr lang="cs-CZ" sz="3900" dirty="0" err="1" smtClean="0"/>
              <a:t>sala</a:t>
            </a:r>
            <a:r>
              <a:rPr lang="cs-CZ" sz="3900" dirty="0" smtClean="0"/>
              <a:t> </a:t>
            </a:r>
            <a:r>
              <a:rPr lang="cs-CZ" sz="3900" dirty="0" err="1" smtClean="0"/>
              <a:t>terrena</a:t>
            </a:r>
            <a:endParaRPr lang="cs-CZ" sz="3900" dirty="0" smtClean="0"/>
          </a:p>
          <a:p>
            <a:r>
              <a:rPr lang="cs-CZ" sz="3900" dirty="0" smtClean="0"/>
              <a:t>kašny</a:t>
            </a:r>
          </a:p>
          <a:p>
            <a:r>
              <a:rPr lang="cs-CZ" sz="3900" dirty="0" smtClean="0"/>
              <a:t>zahrady, opevnění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700" dirty="0" smtClean="0"/>
              <a:t>kláštery</a:t>
            </a:r>
          </a:p>
          <a:p>
            <a:r>
              <a:rPr lang="cs-CZ" sz="2700" dirty="0" smtClean="0"/>
              <a:t>morové (mariánské) sloupy</a:t>
            </a:r>
          </a:p>
          <a:p>
            <a:r>
              <a:rPr lang="cs-CZ" sz="2700" dirty="0" smtClean="0"/>
              <a:t>kostely</a:t>
            </a:r>
          </a:p>
          <a:p>
            <a:r>
              <a:rPr lang="cs-CZ" sz="2700" dirty="0" smtClean="0"/>
              <a:t>boží muka</a:t>
            </a:r>
          </a:p>
        </p:txBody>
      </p:sp>
      <p:sp>
        <p:nvSpPr>
          <p:cNvPr id="7" name="Šipka nahoru 6"/>
          <p:cNvSpPr/>
          <p:nvPr/>
        </p:nvSpPr>
        <p:spPr>
          <a:xfrm>
            <a:off x="1571604" y="5357826"/>
            <a:ext cx="48463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5857884" y="485776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820122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Vysvětlení  pojmů</a:t>
            </a:r>
            <a:endParaRPr lang="cs-CZ" sz="5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solidFill>
                  <a:schemeClr val="bg2">
                    <a:lumMod val="50000"/>
                  </a:schemeClr>
                </a:solidFill>
              </a:rPr>
              <a:t>Sala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2">
                    <a:lumMod val="50000"/>
                  </a:schemeClr>
                </a:solidFill>
              </a:rPr>
              <a:t>terrena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dirty="0" smtClean="0"/>
              <a:t>– stavba v podobě monumentální síně, často arkádami, otevřená do zahrady</a:t>
            </a: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Boží muka </a:t>
            </a:r>
            <a:r>
              <a:rPr lang="cs-CZ" sz="2800" dirty="0" smtClean="0"/>
              <a:t>-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dirty="0" smtClean="0"/>
              <a:t>drobná stavba v krajině </a:t>
            </a:r>
          </a:p>
          <a:p>
            <a:pPr>
              <a:buNone/>
            </a:pPr>
            <a:r>
              <a:rPr lang="cs-CZ" sz="2800" dirty="0" smtClean="0"/>
              <a:t>   s motivem Krista na kříži</a:t>
            </a: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Morový sloup </a:t>
            </a:r>
            <a:r>
              <a:rPr lang="cs-CZ" sz="2800" dirty="0" smtClean="0"/>
              <a:t>– dílo s bohatou sochařskou výzdobou – poděkování za ukončení morové epidemie; na vrcholu bývá socha Panny Marie, kolem světci  </a:t>
            </a:r>
            <a:endParaRPr lang="cs-CZ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1928826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Nejznámější barokní architekti na našem území</a:t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idx="4294967295"/>
          </p:nvPr>
        </p:nvSpPr>
        <p:spPr>
          <a:xfrm>
            <a:off x="0" y="2214553"/>
            <a:ext cx="7239000" cy="42418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400" dirty="0" smtClean="0"/>
              <a:t>Jan Blažej </a:t>
            </a:r>
            <a:r>
              <a:rPr lang="cs-CZ" sz="4400" dirty="0" err="1" smtClean="0"/>
              <a:t>Santini</a:t>
            </a:r>
            <a:r>
              <a:rPr lang="cs-CZ" sz="4400" dirty="0" smtClean="0"/>
              <a:t>-</a:t>
            </a:r>
            <a:r>
              <a:rPr lang="cs-CZ" sz="4400" dirty="0" err="1" smtClean="0"/>
              <a:t>Aichel</a:t>
            </a:r>
            <a:endParaRPr lang="cs-CZ" sz="4400" dirty="0" smtClean="0"/>
          </a:p>
          <a:p>
            <a:pPr algn="ctr">
              <a:buNone/>
            </a:pPr>
            <a:endParaRPr lang="cs-CZ" sz="4400" dirty="0" smtClean="0"/>
          </a:p>
          <a:p>
            <a:pPr algn="ctr">
              <a:buNone/>
            </a:pPr>
            <a:r>
              <a:rPr lang="cs-CZ" sz="4400" dirty="0" smtClean="0"/>
              <a:t>  otec a syn – Kryštof </a:t>
            </a:r>
          </a:p>
          <a:p>
            <a:pPr algn="ctr">
              <a:buNone/>
            </a:pPr>
            <a:r>
              <a:rPr lang="cs-CZ" sz="4400" dirty="0" smtClean="0"/>
              <a:t>a Kilián </a:t>
            </a:r>
            <a:r>
              <a:rPr lang="cs-CZ" sz="4400" dirty="0" err="1" smtClean="0"/>
              <a:t>Dietzenhoferovi</a:t>
            </a:r>
            <a:endParaRPr lang="cs-CZ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521</TotalTime>
  <Words>739</Words>
  <Application>Microsoft Office PowerPoint</Application>
  <PresentationFormat>Předvádění na obrazovce (4:3)</PresentationFormat>
  <Paragraphs>117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Bohatý</vt:lpstr>
      <vt:lpstr>BAROKNÍ  STAVBY   V  OPAVĚ</vt:lpstr>
      <vt:lpstr>Nejvýznamnější barokní stavby v Opavě</vt:lpstr>
      <vt:lpstr>PŮVOD A VZNIK</vt:lpstr>
      <vt:lpstr>ČESKÉ BAROKO</vt:lpstr>
      <vt:lpstr>RYSY BAROKNÍ ARCHITEKTURY</vt:lpstr>
      <vt:lpstr>ZNAKY</vt:lpstr>
      <vt:lpstr>BAROKNÍ STAVBY</vt:lpstr>
      <vt:lpstr>Vysvětlení  pojmů</vt:lpstr>
      <vt:lpstr>Nejznámější barokní architekti na našem území </vt:lpstr>
      <vt:lpstr>Blücherův palác </vt:lpstr>
      <vt:lpstr>Snímek 11</vt:lpstr>
      <vt:lpstr>Snímek 12</vt:lpstr>
      <vt:lpstr>Architektonické  zajímavosti </vt:lpstr>
      <vt:lpstr>zAJÍMAVOSTI</vt:lpstr>
      <vt:lpstr>KOSTEL SV. VOJTĚCHA</vt:lpstr>
      <vt:lpstr>Snímek 16</vt:lpstr>
      <vt:lpstr>Snímek 17</vt:lpstr>
      <vt:lpstr>Prohlédni si fotografie, ukaž  a popiš    všechny znaky typické pro barokní   stavby a pojmenuj stavby: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BAROKNÍ  STAVBY  V  OPAVĚ</dc:title>
  <dc:creator>Renata Schreierová</dc:creator>
  <cp:lastModifiedBy>Anča</cp:lastModifiedBy>
  <cp:revision>76</cp:revision>
  <dcterms:created xsi:type="dcterms:W3CDTF">2012-02-26T15:16:32Z</dcterms:created>
  <dcterms:modified xsi:type="dcterms:W3CDTF">2012-04-06T17:13:26Z</dcterms:modified>
</cp:coreProperties>
</file>