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7" r:id="rId10"/>
    <p:sldId id="265" r:id="rId11"/>
    <p:sldId id="271" r:id="rId12"/>
    <p:sldId id="266" r:id="rId13"/>
    <p:sldId id="270" r:id="rId14"/>
    <p:sldId id="269" r:id="rId15"/>
    <p:sldId id="272" r:id="rId16"/>
    <p:sldId id="26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00D91-D54C-47B5-82EB-ED0DBBFC4B32}" type="datetimeFigureOut">
              <a:rPr lang="cs-CZ" smtClean="0"/>
              <a:pPr/>
              <a:t>11.4.2012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5EBF7-2B9E-4DFE-A132-4808E01E3A1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5EBF7-2B9E-4DFE-A132-4808E01E3A1A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5EBF7-2B9E-4DFE-A132-4808E01E3A1A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A2F0-994D-4E41-8A51-81BBFEC05455}" type="datetimeFigureOut">
              <a:rPr lang="cs-CZ" smtClean="0"/>
              <a:pPr/>
              <a:t>11.4.2012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73EC-BFFD-4ED7-BF41-12B224D44E7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A2F0-994D-4E41-8A51-81BBFEC05455}" type="datetimeFigureOut">
              <a:rPr lang="cs-CZ" smtClean="0"/>
              <a:pPr/>
              <a:t>11.4.2012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73EC-BFFD-4ED7-BF41-12B224D4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A2F0-994D-4E41-8A51-81BBFEC05455}" type="datetimeFigureOut">
              <a:rPr lang="cs-CZ" smtClean="0"/>
              <a:pPr/>
              <a:t>11.4.2012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73EC-BFFD-4ED7-BF41-12B224D4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A2F0-994D-4E41-8A51-81BBFEC05455}" type="datetimeFigureOut">
              <a:rPr lang="cs-CZ" smtClean="0"/>
              <a:pPr/>
              <a:t>11.4.2012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73EC-BFFD-4ED7-BF41-12B224D4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A2F0-994D-4E41-8A51-81BBFEC05455}" type="datetimeFigureOut">
              <a:rPr lang="cs-CZ" smtClean="0"/>
              <a:pPr/>
              <a:t>11.4.2012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8973EC-BFFD-4ED7-BF41-12B224D4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A2F0-994D-4E41-8A51-81BBFEC05455}" type="datetimeFigureOut">
              <a:rPr lang="cs-CZ" smtClean="0"/>
              <a:pPr/>
              <a:t>11.4.2012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73EC-BFFD-4ED7-BF41-12B224D4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A2F0-994D-4E41-8A51-81BBFEC05455}" type="datetimeFigureOut">
              <a:rPr lang="cs-CZ" smtClean="0"/>
              <a:pPr/>
              <a:t>11.4.2012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73EC-BFFD-4ED7-BF41-12B224D4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A2F0-994D-4E41-8A51-81BBFEC05455}" type="datetimeFigureOut">
              <a:rPr lang="cs-CZ" smtClean="0"/>
              <a:pPr/>
              <a:t>11.4.2012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73EC-BFFD-4ED7-BF41-12B224D4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A2F0-994D-4E41-8A51-81BBFEC05455}" type="datetimeFigureOut">
              <a:rPr lang="cs-CZ" smtClean="0"/>
              <a:pPr/>
              <a:t>11.4.2012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73EC-BFFD-4ED7-BF41-12B224D4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A2F0-994D-4E41-8A51-81BBFEC05455}" type="datetimeFigureOut">
              <a:rPr lang="cs-CZ" smtClean="0"/>
              <a:pPr/>
              <a:t>11.4.2012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73EC-BFFD-4ED7-BF41-12B224D4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A2F0-994D-4E41-8A51-81BBFEC05455}" type="datetimeFigureOut">
              <a:rPr lang="cs-CZ" smtClean="0"/>
              <a:pPr/>
              <a:t>11.4.2012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73EC-BFFD-4ED7-BF41-12B224D4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45A2F0-994D-4E41-8A51-81BBFEC05455}" type="datetimeFigureOut">
              <a:rPr lang="cs-CZ" smtClean="0"/>
              <a:pPr/>
              <a:t>11.4.2012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8973EC-BFFD-4ED7-BF41-12B224D4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2030" y="928670"/>
            <a:ext cx="8229600" cy="2271730"/>
          </a:xfrm>
        </p:spPr>
        <p:txBody>
          <a:bodyPr>
            <a:noAutofit/>
          </a:bodyPr>
          <a:lstStyle/>
          <a:p>
            <a:r>
              <a:rPr lang="cs-CZ" sz="7200" dirty="0" smtClean="0"/>
              <a:t>GOTICKÉ STAVBY V OPAVĚ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3000" b="1" dirty="0" smtClean="0"/>
              <a:t>farní kostel a </a:t>
            </a:r>
            <a:r>
              <a:rPr lang="cs-CZ" sz="3000" b="1" dirty="0" err="1" smtClean="0"/>
              <a:t>konkatedrála</a:t>
            </a:r>
            <a:r>
              <a:rPr lang="cs-CZ" sz="3000" b="1" dirty="0" smtClean="0"/>
              <a:t> ostravsko-opavské diecéze Nanebevzetí Panny Marie</a:t>
            </a:r>
          </a:p>
          <a:p>
            <a:pPr lvl="0"/>
            <a:endParaRPr lang="cs-CZ" sz="4000" b="1" dirty="0" smtClean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357290" y="5143512"/>
            <a:ext cx="6952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kaple svatého Kříže – tzv. Švédská kaple </a:t>
            </a:r>
            <a:endParaRPr lang="cs-CZ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ča\Desktop\Opava\DSCN6183.JPG"/>
          <p:cNvPicPr>
            <a:picLocks noChangeAspect="1" noChangeArrowheads="1"/>
          </p:cNvPicPr>
          <p:nvPr/>
        </p:nvPicPr>
        <p:blipFill>
          <a:blip r:embed="rId2" cstate="print"/>
          <a:srcRect r="15873"/>
          <a:stretch>
            <a:fillRect/>
          </a:stretch>
        </p:blipFill>
        <p:spPr bwMode="auto">
          <a:xfrm>
            <a:off x="142844" y="571480"/>
            <a:ext cx="3786214" cy="3374767"/>
          </a:xfrm>
          <a:prstGeom prst="rect">
            <a:avLst/>
          </a:prstGeom>
          <a:noFill/>
        </p:spPr>
      </p:pic>
      <p:pic>
        <p:nvPicPr>
          <p:cNvPr id="3075" name="Picture 3" descr="C:\Users\Anča\Desktop\Opava\DSCN6170.JPG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5286380" y="3428976"/>
            <a:ext cx="2732486" cy="3429024"/>
          </a:xfrm>
          <a:prstGeom prst="rect">
            <a:avLst/>
          </a:prstGeom>
          <a:noFill/>
        </p:spPr>
      </p:pic>
      <p:pic>
        <p:nvPicPr>
          <p:cNvPr id="3076" name="Picture 4" descr="C:\Users\Anča\Desktop\Opava\DSCN6171.JPG"/>
          <p:cNvPicPr>
            <a:picLocks noChangeAspect="1" noChangeArrowheads="1"/>
          </p:cNvPicPr>
          <p:nvPr/>
        </p:nvPicPr>
        <p:blipFill>
          <a:blip r:embed="rId4" cstate="print"/>
          <a:srcRect r="4082"/>
          <a:stretch>
            <a:fillRect/>
          </a:stretch>
        </p:blipFill>
        <p:spPr bwMode="auto">
          <a:xfrm>
            <a:off x="285720" y="4071942"/>
            <a:ext cx="3357586" cy="2624820"/>
          </a:xfrm>
          <a:prstGeom prst="rect">
            <a:avLst/>
          </a:prstGeom>
          <a:noFill/>
        </p:spPr>
      </p:pic>
      <p:pic>
        <p:nvPicPr>
          <p:cNvPr id="3077" name="Picture 5" descr="C:\Users\Anča\Desktop\Opava\DSCN6174.JPG"/>
          <p:cNvPicPr>
            <a:picLocks noChangeAspect="1" noChangeArrowheads="1"/>
          </p:cNvPicPr>
          <p:nvPr/>
        </p:nvPicPr>
        <p:blipFill>
          <a:blip r:embed="rId5" cstate="print"/>
          <a:srcRect t="8621" r="22845"/>
          <a:stretch>
            <a:fillRect/>
          </a:stretch>
        </p:blipFill>
        <p:spPr bwMode="auto">
          <a:xfrm>
            <a:off x="5857884" y="142852"/>
            <a:ext cx="3071834" cy="272861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529455" y="3643314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Gotické okno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142852"/>
            <a:ext cx="547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Důmyslný opěrný systém – opěrné pilíře a oblouk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286644" y="2071678"/>
            <a:ext cx="165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Opěrný pilíř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786446" y="3000372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Lomený oblouk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571868" y="5286388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Vstupní portál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071934" y="1571612"/>
            <a:ext cx="1712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ZNAKY</a:t>
            </a:r>
            <a:endParaRPr lang="cs-CZ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cs-CZ" dirty="0" smtClean="0"/>
              <a:t>INTERIÉR </a:t>
            </a:r>
            <a:r>
              <a:rPr lang="cs-CZ" dirty="0" err="1" smtClean="0"/>
              <a:t>konkatedrály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814"/>
          </a:xfrm>
        </p:spPr>
        <p:txBody>
          <a:bodyPr/>
          <a:lstStyle/>
          <a:p>
            <a:r>
              <a:rPr lang="cs-CZ" dirty="0" smtClean="0"/>
              <a:t>v roce 1689 postihl kostel požár a následně jeho interiér prošel barokní přestavbou</a:t>
            </a:r>
            <a:endParaRPr lang="cs-CZ" dirty="0"/>
          </a:p>
        </p:txBody>
      </p:sp>
      <p:pic>
        <p:nvPicPr>
          <p:cNvPr id="8" name="Picture 3" descr="C:\Users\Anča\Desktop\Opava\DSCN6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3482603" cy="4643470"/>
          </a:xfrm>
          <a:prstGeom prst="rect">
            <a:avLst/>
          </a:prstGeom>
          <a:noFill/>
        </p:spPr>
      </p:pic>
      <p:pic>
        <p:nvPicPr>
          <p:cNvPr id="1026" name="Picture 2" descr="C:\Users\Anča\Desktop\Opava\DSCN6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3452" y="2071677"/>
            <a:ext cx="3482604" cy="4643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effectLst/>
              </a:rPr>
              <a:t>INTERIÉR</a:t>
            </a:r>
            <a:r>
              <a:rPr lang="cs-CZ" sz="3200" dirty="0" smtClean="0"/>
              <a:t> - </a:t>
            </a:r>
            <a:r>
              <a:rPr lang="cs-CZ" sz="2700" dirty="0" smtClean="0"/>
              <a:t>na sochařské výzdobě interiéru se podílel moravský sochař Jan Schubert, na obrazové pak </a:t>
            </a:r>
            <a:r>
              <a:rPr lang="cs-CZ" sz="2700" dirty="0" err="1" smtClean="0"/>
              <a:t>Ignac</a:t>
            </a:r>
            <a:r>
              <a:rPr lang="cs-CZ" sz="2700" dirty="0" smtClean="0"/>
              <a:t> </a:t>
            </a:r>
            <a:r>
              <a:rPr lang="cs-CZ" sz="2700" dirty="0" err="1" smtClean="0"/>
              <a:t>Raab</a:t>
            </a:r>
            <a:r>
              <a:rPr lang="cs-CZ" sz="2700" dirty="0" smtClean="0"/>
              <a:t>, </a:t>
            </a:r>
            <a:r>
              <a:rPr lang="cs-CZ" sz="2700" dirty="0" err="1" smtClean="0"/>
              <a:t>Ignac</a:t>
            </a:r>
            <a:r>
              <a:rPr lang="cs-CZ" sz="2700" dirty="0" smtClean="0"/>
              <a:t> </a:t>
            </a:r>
            <a:r>
              <a:rPr lang="cs-CZ" sz="2700" dirty="0" err="1" smtClean="0"/>
              <a:t>Günther</a:t>
            </a:r>
            <a:r>
              <a:rPr lang="cs-CZ" sz="2700" dirty="0" smtClean="0"/>
              <a:t> a </a:t>
            </a:r>
            <a:r>
              <a:rPr lang="cs-CZ" sz="2700" dirty="0" err="1" smtClean="0"/>
              <a:t>F.I.Leichert</a:t>
            </a:r>
            <a:endParaRPr lang="cs-CZ" sz="2700" dirty="0"/>
          </a:p>
        </p:txBody>
      </p:sp>
      <p:pic>
        <p:nvPicPr>
          <p:cNvPr id="4098" name="Picture 2" descr="C:\Users\Anča\Desktop\Opava\DSCN6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643050"/>
            <a:ext cx="3643320" cy="485776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071538" y="6488668"/>
            <a:ext cx="27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Barokní výzdoba kostela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000628" y="6488668"/>
            <a:ext cx="291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Kaple s žebrovou klenbou</a:t>
            </a:r>
            <a:endParaRPr lang="cs-CZ" dirty="0"/>
          </a:p>
        </p:txBody>
      </p:sp>
      <p:pic>
        <p:nvPicPr>
          <p:cNvPr id="1026" name="Picture 2" descr="C:\Users\Anča\Desktop\Opava\DSCN6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358976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FEBF93C"/>
          <p:cNvPicPr>
            <a:picLocks noChangeAspect="1" noChangeArrowheads="1"/>
          </p:cNvPicPr>
          <p:nvPr/>
        </p:nvPicPr>
        <p:blipFill>
          <a:blip r:embed="rId2"/>
          <a:srcRect l="43637" t="23392" r="39503" b="52397"/>
          <a:stretch>
            <a:fillRect/>
          </a:stretch>
        </p:blipFill>
        <p:spPr bwMode="auto">
          <a:xfrm>
            <a:off x="857224" y="357166"/>
            <a:ext cx="3000396" cy="608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983613" y="428604"/>
            <a:ext cx="51603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/>
              <a:t>Půdorys  kostela</a:t>
            </a:r>
          </a:p>
          <a:p>
            <a:pPr algn="ctr"/>
            <a:r>
              <a:rPr lang="cs-CZ" sz="3200" b="1" dirty="0" smtClean="0"/>
              <a:t> Nanebevzetí Panny Marie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86248" y="2857496"/>
            <a:ext cx="2085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hlavní loď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786578" y="2857496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boční lodě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29190" y="1714488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trojlodní kostel</a:t>
            </a:r>
            <a:endParaRPr lang="cs-CZ" sz="3600" dirty="0"/>
          </a:p>
        </p:txBody>
      </p:sp>
      <p:sp>
        <p:nvSpPr>
          <p:cNvPr id="7" name="Šipka dolů 6"/>
          <p:cNvSpPr/>
          <p:nvPr/>
        </p:nvSpPr>
        <p:spPr>
          <a:xfrm rot="2040191">
            <a:off x="5507890" y="2293385"/>
            <a:ext cx="316423" cy="6334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 rot="19719749">
            <a:off x="7256948" y="2297670"/>
            <a:ext cx="285752" cy="616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eva 12"/>
          <p:cNvSpPr/>
          <p:nvPr/>
        </p:nvSpPr>
        <p:spPr>
          <a:xfrm rot="20751449">
            <a:off x="2270795" y="3554371"/>
            <a:ext cx="2214390" cy="1503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leva 14"/>
          <p:cNvSpPr/>
          <p:nvPr/>
        </p:nvSpPr>
        <p:spPr>
          <a:xfrm rot="20723179">
            <a:off x="3048284" y="3932865"/>
            <a:ext cx="4737286" cy="1401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leva 15"/>
          <p:cNvSpPr/>
          <p:nvPr/>
        </p:nvSpPr>
        <p:spPr>
          <a:xfrm rot="20721156">
            <a:off x="1744008" y="3821086"/>
            <a:ext cx="5142761" cy="1407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Kaple svatého Kříže – tzv. Švédská kaple, Opava - Kateřinky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07126"/>
            <a:ext cx="5357850" cy="535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/>
          <a:lstStyle/>
          <a:p>
            <a:r>
              <a:rPr lang="cs-CZ" dirty="0" smtClean="0"/>
              <a:t>ZAJÍMAVOSTI O KAPLI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byla založena knížetem Přemkem I. Opavským </a:t>
            </a:r>
          </a:p>
          <a:p>
            <a:pPr>
              <a:buNone/>
            </a:pPr>
            <a:r>
              <a:rPr lang="cs-CZ" sz="2400" dirty="0" smtClean="0"/>
              <a:t>     v roce 1394 jako zádušní svatyně</a:t>
            </a:r>
          </a:p>
          <a:p>
            <a:r>
              <a:rPr lang="cs-CZ" sz="2400" dirty="0" smtClean="0"/>
              <a:t> je jedinečným dokladem gotické cihlové architektury</a:t>
            </a:r>
          </a:p>
          <a:p>
            <a:r>
              <a:rPr lang="cs-CZ" sz="2400" dirty="0" smtClean="0"/>
              <a:t> je postavena na jen výjimečně užívaném půdorysu </a:t>
            </a:r>
            <a:r>
              <a:rPr lang="cs-CZ" sz="2400" dirty="0" err="1" smtClean="0"/>
              <a:t>oktogonu</a:t>
            </a:r>
            <a:r>
              <a:rPr lang="cs-CZ" sz="2400" dirty="0" smtClean="0"/>
              <a:t> – pravidelného osmiúhelníku</a:t>
            </a:r>
          </a:p>
          <a:p>
            <a:r>
              <a:rPr lang="cs-CZ" sz="2400" dirty="0" smtClean="0"/>
              <a:t> inspirací snad byl kostel sv. Karla v Praze založený Karlem IV.</a:t>
            </a:r>
          </a:p>
          <a:p>
            <a:r>
              <a:rPr lang="cs-CZ" sz="2400" dirty="0" smtClean="0"/>
              <a:t>v době třicetileté války sloužila kaple </a:t>
            </a:r>
          </a:p>
          <a:p>
            <a:pPr>
              <a:buNone/>
            </a:pPr>
            <a:r>
              <a:rPr lang="cs-CZ" sz="2400" dirty="0" smtClean="0"/>
              <a:t>      k protestantským bohoslužbám švédského vojska, odtud lidový, dodnes používaný název </a:t>
            </a:r>
            <a:r>
              <a:rPr lang="cs-CZ" sz="2400" i="1" dirty="0" smtClean="0"/>
              <a:t>Švédská kaple</a:t>
            </a:r>
          </a:p>
          <a:p>
            <a:r>
              <a:rPr lang="cs-CZ" sz="2400" dirty="0" smtClean="0"/>
              <a:t>od roku 1995 je to národní kulturní památka</a:t>
            </a:r>
          </a:p>
          <a:p>
            <a:endParaRPr lang="cs-CZ" sz="2400" dirty="0" smtClean="0"/>
          </a:p>
          <a:p>
            <a:pPr algn="just"/>
            <a:endParaRPr lang="cs-CZ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Vlastní fotografie – Renata </a:t>
            </a:r>
            <a:r>
              <a:rPr lang="cs-CZ" dirty="0" err="1" smtClean="0"/>
              <a:t>Schreierová</a:t>
            </a:r>
            <a:endParaRPr lang="cs-CZ" dirty="0" smtClean="0"/>
          </a:p>
          <a:p>
            <a:r>
              <a:rPr lang="cs-CZ" dirty="0" smtClean="0"/>
              <a:t>Schulz, Jindřich: Dějepis 7, </a:t>
            </a:r>
            <a:r>
              <a:rPr lang="cs-CZ" dirty="0" err="1" smtClean="0"/>
              <a:t>Prodos</a:t>
            </a:r>
            <a:r>
              <a:rPr lang="cs-CZ" dirty="0" smtClean="0"/>
              <a:t>, Olomouc 1998, ISBN 80-7230-009-1</a:t>
            </a:r>
          </a:p>
          <a:p>
            <a:r>
              <a:rPr lang="cs-CZ" dirty="0" smtClean="0"/>
              <a:t>http://infocentrum.opava.cz/scripts/detail.php?id=10333 </a:t>
            </a:r>
          </a:p>
          <a:p>
            <a:r>
              <a:rPr lang="cs-CZ" dirty="0" smtClean="0"/>
              <a:t>http://cs.wikipedia.org/wiki/Kaple_svat%C3%A9ho_K%C5%99%C3%AD%C5%BEe_%28Opava%29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SEZNAM GOTICKÝCH STAVEB </a:t>
            </a:r>
            <a:br>
              <a:rPr lang="cs-CZ" dirty="0" smtClean="0"/>
            </a:br>
            <a:r>
              <a:rPr lang="cs-CZ" dirty="0" smtClean="0"/>
              <a:t>V OPAVĚ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b="1" dirty="0" smtClean="0"/>
              <a:t>Farní kostel a </a:t>
            </a:r>
            <a:r>
              <a:rPr lang="cs-CZ" b="1" dirty="0" err="1" smtClean="0"/>
              <a:t>konkatedrála</a:t>
            </a:r>
            <a:r>
              <a:rPr lang="cs-CZ" b="1" dirty="0" smtClean="0"/>
              <a:t> ostravsko-opavské diecéze Nanebevzetí Panny Marie</a:t>
            </a:r>
          </a:p>
          <a:p>
            <a:pPr lvl="0"/>
            <a:r>
              <a:rPr lang="cs-CZ" b="1" dirty="0" smtClean="0"/>
              <a:t>Kaple svatého Kříže – tzv. Švédská kaple (Národní kulturní památka), Kateřinky</a:t>
            </a:r>
          </a:p>
          <a:p>
            <a:pPr lvl="0"/>
            <a:r>
              <a:rPr lang="cs-CZ" dirty="0" smtClean="0"/>
              <a:t>Kostel svatého Ducha s částí minoritského kláštera</a:t>
            </a:r>
          </a:p>
          <a:p>
            <a:pPr lvl="0"/>
            <a:r>
              <a:rPr lang="cs-CZ" dirty="0" smtClean="0"/>
              <a:t>Dominikánský kostel sv. Václava</a:t>
            </a:r>
          </a:p>
          <a:p>
            <a:pPr lvl="0"/>
            <a:r>
              <a:rPr lang="cs-CZ" dirty="0" smtClean="0"/>
              <a:t>Kostel sv. Kateřiny, Kateřinky</a:t>
            </a:r>
          </a:p>
          <a:p>
            <a:pPr lvl="0"/>
            <a:r>
              <a:rPr lang="cs-CZ" dirty="0" smtClean="0"/>
              <a:t>Kostel sv. Alžběty</a:t>
            </a:r>
          </a:p>
          <a:p>
            <a:pPr lvl="0"/>
            <a:r>
              <a:rPr lang="cs-CZ" dirty="0" smtClean="0"/>
              <a:t>Johanitský kostel sv. Jana Křtitele</a:t>
            </a:r>
          </a:p>
          <a:p>
            <a:pPr lvl="0"/>
            <a:r>
              <a:rPr lang="cs-CZ" dirty="0" smtClean="0"/>
              <a:t>Kostel Nejsvětější Trojice, </a:t>
            </a:r>
            <a:r>
              <a:rPr lang="cs-CZ" dirty="0" err="1" smtClean="0"/>
              <a:t>Jaktař</a:t>
            </a:r>
            <a:endParaRPr lang="cs-CZ" dirty="0" smtClean="0"/>
          </a:p>
          <a:p>
            <a:pPr lvl="0"/>
            <a:r>
              <a:rPr lang="cs-CZ" dirty="0" smtClean="0"/>
              <a:t>Kostel sv. Petra a Pavla, </a:t>
            </a:r>
            <a:r>
              <a:rPr lang="cs-CZ" dirty="0" err="1" smtClean="0"/>
              <a:t>Jaktař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GOTICKÁ  KULTURA</a:t>
            </a:r>
            <a:endParaRPr lang="cs-CZ" sz="5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3600" dirty="0" smtClean="0"/>
              <a:t>vzniká v polovině 12. stol. ve Francii</a:t>
            </a:r>
          </a:p>
          <a:p>
            <a:pPr algn="just"/>
            <a:r>
              <a:rPr lang="cs-CZ" sz="3600" dirty="0" smtClean="0"/>
              <a:t>přes německé oblasti se dostala </a:t>
            </a:r>
          </a:p>
          <a:p>
            <a:pPr algn="just">
              <a:buNone/>
            </a:pPr>
            <a:r>
              <a:rPr lang="cs-CZ" sz="3600" dirty="0" smtClean="0"/>
              <a:t>    v polovině 13. stol. do českých zemí</a:t>
            </a:r>
          </a:p>
          <a:p>
            <a:pPr algn="just"/>
            <a:r>
              <a:rPr lang="cs-CZ" sz="3600" dirty="0" smtClean="0"/>
              <a:t>uplatňuje se do 15. stol.</a:t>
            </a:r>
          </a:p>
          <a:p>
            <a:pPr algn="just"/>
            <a:r>
              <a:rPr lang="cs-CZ" sz="3600" dirty="0" smtClean="0"/>
              <a:t>nejstarší  gotická stavba u nás – Anežský klášter v Praze</a:t>
            </a:r>
          </a:p>
          <a:p>
            <a:pPr algn="just"/>
            <a:r>
              <a:rPr lang="cs-CZ" sz="3600" dirty="0" smtClean="0"/>
              <a:t>největší  rozmach – za vlády Karla IV.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PŘEVAŽUJÍCÍ STAVEBNÍ TYPY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/>
              <a:t>katedrála </a:t>
            </a:r>
            <a:r>
              <a:rPr lang="cs-CZ" sz="4000" dirty="0" smtClean="0"/>
              <a:t>– vícelodní kostel </a:t>
            </a:r>
          </a:p>
          <a:p>
            <a:pPr>
              <a:buNone/>
            </a:pPr>
            <a:r>
              <a:rPr lang="cs-CZ" sz="4000" dirty="0" smtClean="0"/>
              <a:t>   s příčnou lodí, ochozem kolem kněžiště a s věncem kaplí</a:t>
            </a:r>
          </a:p>
          <a:p>
            <a:r>
              <a:rPr lang="cs-CZ" sz="4000" b="1" dirty="0" smtClean="0"/>
              <a:t>klášter</a:t>
            </a:r>
          </a:p>
          <a:p>
            <a:r>
              <a:rPr lang="cs-CZ" sz="4000" b="1" dirty="0" smtClean="0"/>
              <a:t>hrad</a:t>
            </a:r>
          </a:p>
          <a:p>
            <a:r>
              <a:rPr lang="cs-CZ" sz="4000" b="1" dirty="0" smtClean="0"/>
              <a:t>měšťanský dům </a:t>
            </a:r>
            <a:r>
              <a:rPr lang="cs-CZ" sz="4000" dirty="0" smtClean="0"/>
              <a:t>– na úzké parcele kolmé k uliční čáře</a:t>
            </a:r>
            <a:endParaRPr lang="cs-CZ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TYPICKÉ ZNAKY GOTICKÝCH STAVEB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709160"/>
          </a:xfrm>
        </p:spPr>
        <p:txBody>
          <a:bodyPr>
            <a:normAutofit fontScale="92500"/>
          </a:bodyPr>
          <a:lstStyle/>
          <a:p>
            <a:r>
              <a:rPr lang="cs-CZ" b="1" dirty="0" err="1" smtClean="0"/>
              <a:t>vertikalita</a:t>
            </a:r>
            <a:r>
              <a:rPr lang="cs-CZ" dirty="0" smtClean="0"/>
              <a:t> – štíhlé vysoké stavby</a:t>
            </a:r>
          </a:p>
          <a:p>
            <a:r>
              <a:rPr lang="cs-CZ" b="1" dirty="0" smtClean="0"/>
              <a:t>lomený oblouk </a:t>
            </a:r>
            <a:r>
              <a:rPr lang="cs-CZ" dirty="0" smtClean="0"/>
              <a:t>připomínající sepjaté ruce (zakončuje velká okna, dveře, vchody)</a:t>
            </a:r>
          </a:p>
          <a:p>
            <a:r>
              <a:rPr lang="cs-CZ" b="1" dirty="0" smtClean="0"/>
              <a:t>kružby</a:t>
            </a:r>
            <a:r>
              <a:rPr lang="cs-CZ" dirty="0" smtClean="0"/>
              <a:t> na oknech</a:t>
            </a:r>
          </a:p>
          <a:p>
            <a:r>
              <a:rPr lang="cs-CZ" dirty="0" smtClean="0"/>
              <a:t>bohatá vnější výzdoba staveb – </a:t>
            </a:r>
            <a:r>
              <a:rPr lang="cs-CZ" b="1" dirty="0" smtClean="0"/>
              <a:t>krabi , fiály, chrliče</a:t>
            </a:r>
          </a:p>
          <a:p>
            <a:r>
              <a:rPr lang="cs-CZ" dirty="0" smtClean="0"/>
              <a:t>zdobené vchody – portály</a:t>
            </a:r>
          </a:p>
          <a:p>
            <a:r>
              <a:rPr lang="cs-CZ" dirty="0" smtClean="0"/>
              <a:t>velké kruhové okno zdobené barevnými skly – </a:t>
            </a:r>
            <a:r>
              <a:rPr lang="cs-CZ" b="1" dirty="0" smtClean="0"/>
              <a:t>rozeta</a:t>
            </a:r>
          </a:p>
          <a:p>
            <a:r>
              <a:rPr lang="cs-CZ" b="1" dirty="0" smtClean="0"/>
              <a:t>složitý vnější opěrný systém </a:t>
            </a:r>
            <a:r>
              <a:rPr lang="cs-CZ" dirty="0" smtClean="0"/>
              <a:t>- pilíře drží klenbu</a:t>
            </a:r>
          </a:p>
          <a:p>
            <a:r>
              <a:rPr lang="cs-CZ" b="1" dirty="0" smtClean="0"/>
              <a:t>žebrová klenba</a:t>
            </a:r>
            <a:r>
              <a:rPr lang="cs-CZ" dirty="0" smtClean="0"/>
              <a:t>, arkády s lomenými oblouky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1AF4EF9"/>
          <p:cNvPicPr>
            <a:picLocks noChangeAspect="1" noChangeArrowheads="1"/>
          </p:cNvPicPr>
          <p:nvPr/>
        </p:nvPicPr>
        <p:blipFill>
          <a:blip r:embed="rId2"/>
          <a:srcRect l="5289" t="34503" r="11075" b="13567"/>
          <a:stretch>
            <a:fillRect/>
          </a:stretch>
        </p:blipFill>
        <p:spPr bwMode="auto">
          <a:xfrm>
            <a:off x="1142976" y="857232"/>
            <a:ext cx="6838714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857224" y="214290"/>
            <a:ext cx="7552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b="1" dirty="0" smtClean="0"/>
              <a:t>Schematické znázornění gotické stavby</a:t>
            </a:r>
            <a:endParaRPr lang="cs-CZ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Kostel Nanebevzetí Panny Marie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357686" y="1428736"/>
            <a:ext cx="4495800" cy="4929222"/>
          </a:xfrm>
        </p:spPr>
        <p:txBody>
          <a:bodyPr>
            <a:normAutofit fontScale="92500"/>
          </a:bodyPr>
          <a:lstStyle/>
          <a:p>
            <a:pPr algn="just"/>
            <a:r>
              <a:rPr lang="cs-CZ" dirty="0" smtClean="0"/>
              <a:t>kostel je považován za největší stavbu slezské cihlové gotiky v ČR</a:t>
            </a:r>
          </a:p>
          <a:p>
            <a:pPr algn="just"/>
            <a:r>
              <a:rPr lang="cs-CZ" dirty="0" smtClean="0"/>
              <a:t>nachází se v centru města Opavy,  na Rybím trhu</a:t>
            </a:r>
          </a:p>
          <a:p>
            <a:pPr algn="just"/>
            <a:r>
              <a:rPr lang="cs-CZ" dirty="0" smtClean="0"/>
              <a:t>jižní věž měří 102m</a:t>
            </a:r>
          </a:p>
          <a:p>
            <a:pPr algn="just"/>
            <a:r>
              <a:rPr lang="cs-CZ" dirty="0" smtClean="0"/>
              <a:t>je to mohutný trojlodní kostel se dvěma věžemi, vybudovaný ve 14. století </a:t>
            </a:r>
          </a:p>
          <a:p>
            <a:pPr algn="just">
              <a:buNone/>
            </a:pPr>
            <a:r>
              <a:rPr lang="cs-CZ" dirty="0" smtClean="0"/>
              <a:t>      v gotickém slohu na místě starší románské stavby       z počátku 13. století</a:t>
            </a:r>
          </a:p>
        </p:txBody>
      </p:sp>
      <p:pic>
        <p:nvPicPr>
          <p:cNvPr id="1026" name="Picture 2" descr="C:\Users\Anča\Desktop\Opava\DSCN61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776110" cy="5034814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71472" y="6357958"/>
            <a:ext cx="322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Jižní věž kostela vysoká 102m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929190" y="285728"/>
            <a:ext cx="3900486" cy="1011222"/>
          </a:xfrm>
        </p:spPr>
        <p:txBody>
          <a:bodyPr/>
          <a:lstStyle/>
          <a:p>
            <a:r>
              <a:rPr lang="cs-CZ" dirty="0" smtClean="0"/>
              <a:t>Věže kostela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cs-CZ" dirty="0" err="1" smtClean="0"/>
              <a:t>konkatedrálu</a:t>
            </a:r>
            <a:r>
              <a:rPr lang="cs-CZ" dirty="0" smtClean="0"/>
              <a:t> tvoří vysoké cihlové síňové trojlodí s polygonálně uzavřeným chórem a dvěma věžemi při západním průčelí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 má mohutnou příkrou střechu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 jižní věž je v dolní části gotická, zakončená barokní laternou 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severní věž s cimbuřím je nedokončená</a:t>
            </a:r>
            <a:endParaRPr lang="cs-CZ" dirty="0"/>
          </a:p>
        </p:txBody>
      </p:sp>
      <p:pic>
        <p:nvPicPr>
          <p:cNvPr id="5" name="Picture 2" descr="C:\Users\Anča\Desktop\Opava\DSCN6401.JPG"/>
          <p:cNvPicPr>
            <a:picLocks noChangeAspect="1" noChangeArrowheads="1"/>
          </p:cNvPicPr>
          <p:nvPr/>
        </p:nvPicPr>
        <p:blipFill>
          <a:blip r:embed="rId3" cstate="print"/>
          <a:srcRect r="9465"/>
          <a:stretch>
            <a:fillRect/>
          </a:stretch>
        </p:blipFill>
        <p:spPr bwMode="auto">
          <a:xfrm>
            <a:off x="142844" y="0"/>
            <a:ext cx="4414146" cy="650083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357158" y="6488668"/>
            <a:ext cx="380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Západní průčelí trojlodního kostela</a:t>
            </a:r>
            <a:endParaRPr lang="cs-CZ" dirty="0"/>
          </a:p>
        </p:txBody>
      </p:sp>
      <p:sp>
        <p:nvSpPr>
          <p:cNvPr id="9" name="Šipka doleva 8"/>
          <p:cNvSpPr/>
          <p:nvPr/>
        </p:nvSpPr>
        <p:spPr>
          <a:xfrm rot="1906556">
            <a:off x="3469823" y="3794832"/>
            <a:ext cx="1960739" cy="1007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eva 9"/>
          <p:cNvSpPr/>
          <p:nvPr/>
        </p:nvSpPr>
        <p:spPr>
          <a:xfrm rot="3059592" flipV="1">
            <a:off x="3222287" y="3312399"/>
            <a:ext cx="2585263" cy="859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eva 10"/>
          <p:cNvSpPr/>
          <p:nvPr/>
        </p:nvSpPr>
        <p:spPr>
          <a:xfrm rot="1835884">
            <a:off x="1954467" y="4415425"/>
            <a:ext cx="3641329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KONKATEDRÁLA?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35785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poněkud zvláštní termín v názvu tohoto kostela se používá v případě, že má biskup dva sídelní kostely - první z nich je nazýván klasicky katedrála, druhý pak </a:t>
            </a:r>
            <a:r>
              <a:rPr lang="cs-CZ" dirty="0" err="1" smtClean="0"/>
              <a:t>konkatedrála</a:t>
            </a:r>
            <a:endParaRPr lang="cs-CZ" dirty="0" smtClean="0"/>
          </a:p>
          <a:p>
            <a:r>
              <a:rPr lang="pl-PL" dirty="0" smtClean="0"/>
              <a:t>od roku 1996 je druhým sídelním kostelem biskupa ostravsko-opavské diecéze</a:t>
            </a:r>
          </a:p>
          <a:p>
            <a:r>
              <a:rPr lang="pl-PL" dirty="0" smtClean="0"/>
              <a:t>od roku 1995 je kostel národní </a:t>
            </a:r>
          </a:p>
          <a:p>
            <a:pPr>
              <a:buNone/>
            </a:pPr>
            <a:r>
              <a:rPr lang="pl-PL" dirty="0" smtClean="0"/>
              <a:t>     kulturní památkou</a:t>
            </a:r>
          </a:p>
          <a:p>
            <a:endParaRPr lang="cs-CZ" dirty="0"/>
          </a:p>
        </p:txBody>
      </p:sp>
      <p:pic>
        <p:nvPicPr>
          <p:cNvPr id="5122" name="Picture 2" descr="C:\Users\Anča\Desktop\Opava\DSCN6180.JPG"/>
          <p:cNvPicPr>
            <a:picLocks noChangeAspect="1" noChangeArrowheads="1"/>
          </p:cNvPicPr>
          <p:nvPr/>
        </p:nvPicPr>
        <p:blipFill>
          <a:blip r:embed="rId2" cstate="print"/>
          <a:srcRect l="22729" t="26088" r="19038" b="14185"/>
          <a:stretch>
            <a:fillRect/>
          </a:stretch>
        </p:blipFill>
        <p:spPr bwMode="auto">
          <a:xfrm>
            <a:off x="5500694" y="4143379"/>
            <a:ext cx="3443313" cy="2648701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714612" y="6215082"/>
            <a:ext cx="268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Štítek na dveřích kostela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260</TotalTime>
  <Words>477</Words>
  <Application>Microsoft Office PowerPoint</Application>
  <PresentationFormat>Předvádění na obrazovce (4:3)</PresentationFormat>
  <Paragraphs>89</Paragraphs>
  <Slides>16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Vrchol</vt:lpstr>
      <vt:lpstr>GOTICKÉ STAVBY V OPAVĚ</vt:lpstr>
      <vt:lpstr>SEZNAM GOTICKÝCH STAVEB  V OPAVĚ</vt:lpstr>
      <vt:lpstr>GOTICKÁ  KULTURA</vt:lpstr>
      <vt:lpstr>PŘEVAŽUJÍCÍ STAVEBNÍ TYPY</vt:lpstr>
      <vt:lpstr>TYPICKÉ ZNAKY GOTICKÝCH STAVEB</vt:lpstr>
      <vt:lpstr>Snímek 6</vt:lpstr>
      <vt:lpstr>Kostel Nanebevzetí Panny Marie </vt:lpstr>
      <vt:lpstr>Věže kostela</vt:lpstr>
      <vt:lpstr>CO JE TO KONKATEDRÁLA?</vt:lpstr>
      <vt:lpstr>Snímek 10</vt:lpstr>
      <vt:lpstr>INTERIÉR konkatedrály</vt:lpstr>
      <vt:lpstr>INTERIÉR - na sochařské výzdobě interiéru se podílel moravský sochař Jan Schubert, na obrazové pak Ignac Raab, Ignac Günther a F.I.Leichert</vt:lpstr>
      <vt:lpstr>Snímek 13</vt:lpstr>
      <vt:lpstr>Kaple svatého Kříže – tzv. Švédská kaple, Opava - Kateřinky</vt:lpstr>
      <vt:lpstr>ZAJÍMAVOSTI O KAPLI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GOTICKÉ STAVBY V OPAVĚ</dc:title>
  <dc:creator>Renata Schreierová</dc:creator>
  <cp:lastModifiedBy>Anča</cp:lastModifiedBy>
  <cp:revision>59</cp:revision>
  <dcterms:created xsi:type="dcterms:W3CDTF">2012-03-09T18:58:52Z</dcterms:created>
  <dcterms:modified xsi:type="dcterms:W3CDTF">2012-04-11T16:43:28Z</dcterms:modified>
</cp:coreProperties>
</file>