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56" r:id="rId3"/>
    <p:sldId id="271" r:id="rId4"/>
    <p:sldId id="258" r:id="rId5"/>
    <p:sldId id="263" r:id="rId6"/>
    <p:sldId id="265" r:id="rId7"/>
    <p:sldId id="268" r:id="rId8"/>
    <p:sldId id="269" r:id="rId9"/>
    <p:sldId id="260" r:id="rId10"/>
    <p:sldId id="266" r:id="rId11"/>
    <p:sldId id="270" r:id="rId12"/>
    <p:sldId id="264" r:id="rId13"/>
    <p:sldId id="261" r:id="rId14"/>
    <p:sldId id="272" r:id="rId15"/>
    <p:sldId id="262" r:id="rId16"/>
    <p:sldId id="259" r:id="rId17"/>
    <p:sldId id="25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72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E9CC2-DAE9-4762-A6E4-3BC8B9493F93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B859F-1B7C-42FD-BA75-9B7897CEF63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859F-1B7C-42FD-BA75-9B7897CEF63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859F-1B7C-42FD-BA75-9B7897CEF63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859F-1B7C-42FD-BA75-9B7897CEF63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4F0F-2318-45CB-92A7-7C3FEBF8585A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B62F-3B5E-4ABA-976C-9EE7B70FA8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4F0F-2318-45CB-92A7-7C3FEBF8585A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B62F-3B5E-4ABA-976C-9EE7B70FA8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4F0F-2318-45CB-92A7-7C3FEBF8585A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B62F-3B5E-4ABA-976C-9EE7B70FA8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4F0F-2318-45CB-92A7-7C3FEBF8585A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B62F-3B5E-4ABA-976C-9EE7B70FA8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4F0F-2318-45CB-92A7-7C3FEBF8585A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B62F-3B5E-4ABA-976C-9EE7B70FA8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4F0F-2318-45CB-92A7-7C3FEBF8585A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B62F-3B5E-4ABA-976C-9EE7B70FA8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4F0F-2318-45CB-92A7-7C3FEBF8585A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B62F-3B5E-4ABA-976C-9EE7B70FA8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4F0F-2318-45CB-92A7-7C3FEBF8585A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B62F-3B5E-4ABA-976C-9EE7B70FA8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4F0F-2318-45CB-92A7-7C3FEBF8585A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B62F-3B5E-4ABA-976C-9EE7B70FA8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4F0F-2318-45CB-92A7-7C3FEBF8585A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B62F-3B5E-4ABA-976C-9EE7B70FA8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4F0F-2318-45CB-92A7-7C3FEBF8585A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B62F-3B5E-4ABA-976C-9EE7B70FA8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4F0F-2318-45CB-92A7-7C3FEBF8585A}" type="datetimeFigureOut">
              <a:rPr lang="cs-CZ" smtClean="0"/>
              <a:pPr/>
              <a:t>10.6.2012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B62F-3B5E-4ABA-976C-9EE7B70FA8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85786" y="4929198"/>
            <a:ext cx="7915276" cy="1362075"/>
          </a:xfrm>
        </p:spPr>
        <p:txBody>
          <a:bodyPr>
            <a:noAutofit/>
          </a:bodyPr>
          <a:lstStyle/>
          <a:p>
            <a:r>
              <a:rPr lang="cs-CZ" sz="8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BREDA</a:t>
            </a:r>
            <a:endParaRPr lang="cs-CZ" sz="88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body" idx="1"/>
          </p:nvPr>
        </p:nvSpPr>
        <p:spPr>
          <a:xfrm>
            <a:off x="857224" y="3429000"/>
            <a:ext cx="7772400" cy="1500187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Historie opavského obchodního domu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nča\Desktop\DSCN61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3"/>
            <a:ext cx="4310091" cy="323257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Anča\Desktop\DSCN61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065" y="428604"/>
            <a:ext cx="4286278" cy="321471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3717925" y="785813"/>
            <a:ext cx="5426075" cy="557212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 smtClean="0"/>
              <a:t>brzy objekt č. 11  nestačil, společnost přikoupila sousedící domy č. 9 a 10, nechala provést jejich demolici včetně domu č. 11. </a:t>
            </a:r>
          </a:p>
          <a:p>
            <a:pPr algn="just"/>
            <a:r>
              <a:rPr lang="cs-CZ" dirty="0" smtClean="0"/>
              <a:t>v prosinci roku 1928 byl slavnostně otevřen nový obchodní dům na ploše 1536m</a:t>
            </a:r>
            <a:r>
              <a:rPr lang="cs-CZ" baseline="30000" dirty="0" smtClean="0"/>
              <a:t>2</a:t>
            </a:r>
          </a:p>
          <a:p>
            <a:pPr algn="just"/>
            <a:r>
              <a:rPr lang="cs-CZ" dirty="0" smtClean="0"/>
              <a:t>projekt vypracoval v červnu 1927 krnovský rodák, vrchní stavební rada prof. arch. Leopold Bauer</a:t>
            </a:r>
          </a:p>
          <a:p>
            <a:pPr algn="just"/>
            <a:r>
              <a:rPr lang="cs-CZ" dirty="0" smtClean="0"/>
              <a:t>vedení stavby se ujal architekt O. </a:t>
            </a:r>
            <a:r>
              <a:rPr lang="cs-CZ" dirty="0" err="1" smtClean="0"/>
              <a:t>Reichner</a:t>
            </a:r>
            <a:endParaRPr lang="cs-CZ" dirty="0" smtClean="0"/>
          </a:p>
          <a:p>
            <a:pPr algn="just"/>
            <a:r>
              <a:rPr lang="cs-CZ" dirty="0" smtClean="0"/>
              <a:t>stavební a betonářské práce byly zadány firmám E. </a:t>
            </a:r>
            <a:r>
              <a:rPr lang="cs-CZ" dirty="0" err="1" smtClean="0"/>
              <a:t>Ast</a:t>
            </a:r>
            <a:r>
              <a:rPr lang="cs-CZ" dirty="0" smtClean="0"/>
              <a:t> a </a:t>
            </a:r>
            <a:r>
              <a:rPr lang="cs-CZ" dirty="0" err="1" smtClean="0"/>
              <a:t>A.</a:t>
            </a:r>
            <a:r>
              <a:rPr lang="cs-CZ" dirty="0" smtClean="0"/>
              <a:t> </a:t>
            </a:r>
            <a:r>
              <a:rPr lang="cs-CZ" dirty="0" err="1" smtClean="0"/>
              <a:t>Geldner</a:t>
            </a:r>
            <a:endParaRPr lang="cs-CZ" dirty="0" smtClean="0"/>
          </a:p>
          <a:p>
            <a:pPr algn="just"/>
            <a:r>
              <a:rPr lang="cs-CZ" dirty="0" smtClean="0"/>
              <a:t>stavba byla realizována  za pouhých 14 měsíců </a:t>
            </a:r>
          </a:p>
          <a:p>
            <a:pPr algn="just"/>
            <a:r>
              <a:rPr lang="cs-CZ" dirty="0" smtClean="0"/>
              <a:t>sestává ze šesti nadzemních a dvou podzemních podlaží</a:t>
            </a:r>
          </a:p>
          <a:p>
            <a:pPr algn="just"/>
            <a:r>
              <a:rPr lang="cs-CZ" dirty="0" smtClean="0"/>
              <a:t>náklady na stavbu byly na tehdejší dobu astronomické, téměř sedm milionů korun.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3008313" cy="85725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Rozvoj firmy 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619500" cy="28860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4429132"/>
            <a:ext cx="3439807" cy="207170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Architekt Leopold Bauer – projektant nového obchodního domu</a:t>
            </a:r>
            <a:endParaRPr lang="cs-CZ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71604" y="6143644"/>
            <a:ext cx="571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Busta  a pamětní deska L. Bauera umístěná v centru Krnova</a:t>
            </a:r>
            <a:endParaRPr lang="cs-CZ" dirty="0"/>
          </a:p>
        </p:txBody>
      </p:sp>
      <p:pic>
        <p:nvPicPr>
          <p:cNvPr id="1026" name="Picture 2" descr="C:\Users\Anča\Desktop\DSCN61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5485837" cy="411173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Anča\Desktop\DSCN6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14554"/>
            <a:ext cx="4390360" cy="329065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Technické zajímavosti stavby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7158" y="1000108"/>
            <a:ext cx="4038600" cy="5286412"/>
          </a:xfrm>
        </p:spPr>
        <p:txBody>
          <a:bodyPr>
            <a:noAutofit/>
          </a:bodyPr>
          <a:lstStyle/>
          <a:p>
            <a:r>
              <a:rPr lang="cs-CZ" sz="1800" dirty="0" smtClean="0"/>
              <a:t>stavba je železobetonový celek vyplněný zdivem</a:t>
            </a:r>
          </a:p>
          <a:p>
            <a:r>
              <a:rPr lang="cs-CZ" sz="1800" dirty="0" smtClean="0"/>
              <a:t>přízemí budovy má  prosklené výlohy mezi železobetonovými pilíři</a:t>
            </a:r>
          </a:p>
          <a:p>
            <a:r>
              <a:rPr lang="cs-CZ" sz="1800" dirty="0" smtClean="0"/>
              <a:t>široký vystupující pás odděluje přízemí od vyšších pater</a:t>
            </a:r>
          </a:p>
          <a:p>
            <a:r>
              <a:rPr lang="cs-CZ" sz="1800" dirty="0" smtClean="0"/>
              <a:t>patra jsou členěna vertikálními pilíři, které vrcholí lunetovou římsou s lomenými oblouky </a:t>
            </a:r>
          </a:p>
          <a:p>
            <a:r>
              <a:rPr lang="cs-CZ" sz="1800" dirty="0" smtClean="0"/>
              <a:t>římsa je tvořena  hlavicemi zmíněných vertikálních pilířů</a:t>
            </a:r>
          </a:p>
          <a:p>
            <a:r>
              <a:rPr lang="cs-CZ" sz="1800" dirty="0" smtClean="0"/>
              <a:t>mezi pilíři jsou umístěna rozměrná obdélníková okna </a:t>
            </a:r>
          </a:p>
          <a:p>
            <a:r>
              <a:rPr lang="cs-CZ" sz="1800" dirty="0" smtClean="0"/>
              <a:t>v posledním patře, pod lunetovou římsou, jsou okna kruhová</a:t>
            </a:r>
          </a:p>
          <a:p>
            <a:r>
              <a:rPr lang="cs-CZ" sz="1800" dirty="0" smtClean="0"/>
              <a:t>jižní, vstupní  průčelí, je dvanáctioké západní je desetioké </a:t>
            </a:r>
          </a:p>
          <a:p>
            <a:r>
              <a:rPr lang="cs-CZ" sz="1800" dirty="0" smtClean="0"/>
              <a:t>střecha budovy je rovná, spádovaná do středu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dirty="0" smtClean="0"/>
          </a:p>
          <a:p>
            <a:endParaRPr lang="cs-CZ" sz="1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971683"/>
            <a:ext cx="4143404" cy="578739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4208" b="5396"/>
          <a:stretch>
            <a:fillRect/>
          </a:stretch>
        </p:blipFill>
        <p:spPr bwMode="auto">
          <a:xfrm>
            <a:off x="0" y="0"/>
            <a:ext cx="92690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Interiér obchodního domu</a:t>
            </a:r>
            <a:endParaRPr lang="cs-CZ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6000768"/>
          </a:xfrm>
        </p:spPr>
        <p:txBody>
          <a:bodyPr>
            <a:normAutofit fontScale="40000" lnSpcReduction="20000"/>
          </a:bodyPr>
          <a:lstStyle/>
          <a:p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Dominantní  je prosklená hala s kopulí členěná železobetonovými žebry </a:t>
            </a:r>
          </a:p>
          <a:p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přízemí do haly v prvním poschodí vede dvouramenné dřevěné schodiště, vrchol kopule tvořila rozeta s geometrickou kružbou</a:t>
            </a:r>
          </a:p>
          <a:p>
            <a:endParaRPr lang="cs-CZ" sz="38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8000" b="1" dirty="0" smtClean="0">
                <a:solidFill>
                  <a:srgbClr val="00B0F0"/>
                </a:solidFill>
              </a:rPr>
              <a:t>Moderní bylo technické vybavení, objevila se  řada průkopnických novinek:</a:t>
            </a:r>
          </a:p>
          <a:p>
            <a:r>
              <a:rPr lang="cs-CZ" sz="4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nákladní a osobní výtahy</a:t>
            </a:r>
          </a:p>
          <a:p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moderní vzduchotechnika</a:t>
            </a:r>
          </a:p>
          <a:p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ústřední vytápění</a:t>
            </a:r>
          </a:p>
          <a:p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automatická telefonní ústředna</a:t>
            </a:r>
          </a:p>
          <a:p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automatické hlásiče požáru </a:t>
            </a:r>
          </a:p>
          <a:p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nouzové osvětlení</a:t>
            </a:r>
          </a:p>
          <a:p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suterénu se prodával nábytek, průmyslové zboží, domácí potřeby  a hračky</a:t>
            </a:r>
          </a:p>
          <a:p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přízemí: textil a obuv</a:t>
            </a:r>
          </a:p>
          <a:p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1. patře: konfekce, bytový textil a elektrické přístroje</a:t>
            </a:r>
          </a:p>
          <a:p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útulném koutě prvního patra byla kavárna a restaurace a pódium na módní přehlídky</a:t>
            </a:r>
          </a:p>
          <a:p>
            <a:pPr algn="just"/>
            <a:r>
              <a:rPr lang="cs-CZ" sz="5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prostory sloužily jako technické zázemí, velkoobchodní sklady a výrobny zboží</a:t>
            </a:r>
            <a:endParaRPr lang="cs-CZ" sz="50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Interiér obchodního domu – současný stav</a:t>
            </a:r>
            <a:endParaRPr lang="cs-CZ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29322" y="6286520"/>
            <a:ext cx="155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Secesní vitráže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28596" y="6286520"/>
            <a:ext cx="417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Prosklená hala se schodištěm, duben 2012</a:t>
            </a:r>
            <a:endParaRPr lang="cs-CZ" dirty="0"/>
          </a:p>
        </p:txBody>
      </p:sp>
      <p:pic>
        <p:nvPicPr>
          <p:cNvPr id="1026" name="Picture 2" descr="C:\Users\Anča\Desktop\DSCN6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216" r="13578"/>
          <a:stretch>
            <a:fillRect/>
          </a:stretch>
        </p:blipFill>
        <p:spPr bwMode="auto">
          <a:xfrm>
            <a:off x="5214942" y="1458424"/>
            <a:ext cx="3000396" cy="475393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Anča\Desktop\DSCN65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3533909" cy="471490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" name="Šipka doleva 18"/>
          <p:cNvSpPr/>
          <p:nvPr/>
        </p:nvSpPr>
        <p:spPr>
          <a:xfrm rot="633437">
            <a:off x="3643306" y="3143248"/>
            <a:ext cx="2214578" cy="142876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Smutná historie obchodního domu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začátek druhé světové války znamenal pro </a:t>
            </a:r>
            <a:r>
              <a:rPr lang="cs-CZ" dirty="0" err="1" smtClean="0"/>
              <a:t>Weinsteina</a:t>
            </a:r>
            <a:r>
              <a:rPr lang="cs-CZ" dirty="0" smtClean="0"/>
              <a:t> konec</a:t>
            </a:r>
          </a:p>
          <a:p>
            <a:r>
              <a:rPr lang="cs-CZ" b="1" dirty="0" smtClean="0"/>
              <a:t>po Mnichovu</a:t>
            </a:r>
            <a:r>
              <a:rPr lang="cs-CZ" dirty="0" smtClean="0"/>
              <a:t> odešel z Opavy do Prahy</a:t>
            </a:r>
          </a:p>
          <a:p>
            <a:r>
              <a:rPr lang="cs-CZ" b="1" dirty="0" smtClean="0"/>
              <a:t>po okupaci </a:t>
            </a:r>
            <a:r>
              <a:rPr lang="cs-CZ" dirty="0" smtClean="0"/>
              <a:t>Československa spáchal s manželkou sebevraždu</a:t>
            </a:r>
          </a:p>
          <a:p>
            <a:r>
              <a:rPr lang="cs-CZ" dirty="0" smtClean="0"/>
              <a:t>obchodní dům se dostal do německých rukou a na válečné výrobě se podílel šitím oděvů pro vojáky</a:t>
            </a:r>
          </a:p>
          <a:p>
            <a:r>
              <a:rPr lang="cs-CZ" b="1" dirty="0" smtClean="0"/>
              <a:t>po válce </a:t>
            </a:r>
            <a:r>
              <a:rPr lang="cs-CZ" dirty="0" err="1" smtClean="0"/>
              <a:t>Weinsteinův</a:t>
            </a:r>
            <a:r>
              <a:rPr lang="cs-CZ" dirty="0" smtClean="0"/>
              <a:t> majetek nedostal dědic, který se o něj hlásil</a:t>
            </a:r>
          </a:p>
          <a:p>
            <a:r>
              <a:rPr lang="cs-CZ" dirty="0" smtClean="0"/>
              <a:t>Národní výbor jej prohlásil za majetek Němců, kolaborantů a zrádců a </a:t>
            </a:r>
            <a:r>
              <a:rPr lang="cs-CZ" b="1" dirty="0" smtClean="0"/>
              <a:t>obchodní dům propadl státu</a:t>
            </a:r>
          </a:p>
          <a:p>
            <a:r>
              <a:rPr lang="cs-CZ" dirty="0" smtClean="0"/>
              <a:t>stal se z něj </a:t>
            </a:r>
            <a:r>
              <a:rPr lang="cs-CZ" b="1" dirty="0" smtClean="0"/>
              <a:t>Průkopník</a:t>
            </a:r>
            <a:r>
              <a:rPr lang="cs-CZ" dirty="0" smtClean="0"/>
              <a:t> a později </a:t>
            </a:r>
            <a:r>
              <a:rPr lang="cs-CZ" b="1" dirty="0" smtClean="0"/>
              <a:t>Prior</a:t>
            </a:r>
          </a:p>
          <a:p>
            <a:r>
              <a:rPr lang="cs-CZ" dirty="0" smtClean="0"/>
              <a:t>stále si však držel výsadní postavení a už v padesátých letech mimořádně rostl obrat</a:t>
            </a:r>
          </a:p>
          <a:p>
            <a:r>
              <a:rPr lang="cs-CZ" dirty="0" smtClean="0"/>
              <a:t> v letech 1959 až 1963 zprovoznili třetí a čtvrté patro a prodejní plocha se rozrostla o dva tisíce metrů čtverečních</a:t>
            </a:r>
          </a:p>
          <a:p>
            <a:r>
              <a:rPr lang="cs-CZ" dirty="0" smtClean="0"/>
              <a:t>k původnímu názvu se obchodní dům vrátil po sametové revoluci</a:t>
            </a:r>
          </a:p>
          <a:p>
            <a:r>
              <a:rPr lang="cs-CZ" dirty="0" smtClean="0"/>
              <a:t>původní prestiž už ale nezískal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72074"/>
            <a:ext cx="5486400" cy="428628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Současnost</a:t>
            </a:r>
            <a:endParaRPr lang="cs-CZ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2910" y="5429264"/>
            <a:ext cx="7786742" cy="1428736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 smtClean="0"/>
              <a:t>Opava, 22. září 2011  - Slavnostní poklepání základního kamene oficiálně zahájilo ve čtvrtek 22. září 2011 výstavbu nového „Společenského centra BREDA &amp; WEINSTEIN Opava“. Dlouho očekávaný projekt navazuje na prvorepublikovou obchodní značku BREDA &amp; WEINSTEIN a symbolizuje pokračování obchodní tradice v regionu.</a:t>
            </a:r>
            <a:endParaRPr lang="cs-CZ" sz="1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357290" y="142852"/>
            <a:ext cx="6429420" cy="482206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Zdroje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http://www.hrady.</a:t>
            </a:r>
            <a:r>
              <a:rPr lang="cs-CZ" dirty="0" err="1" smtClean="0"/>
              <a:t>cz</a:t>
            </a:r>
            <a:r>
              <a:rPr lang="cs-CZ" dirty="0" smtClean="0"/>
              <a:t>/data_g/6702/66107.jpg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kudyznudy.cz</a:t>
            </a:r>
            <a:r>
              <a:rPr lang="cs-CZ" dirty="0" smtClean="0"/>
              <a:t>/</a:t>
            </a:r>
            <a:r>
              <a:rPr lang="cs-CZ" dirty="0" err="1" smtClean="0"/>
              <a:t>getmedia</a:t>
            </a:r>
            <a:r>
              <a:rPr lang="cs-CZ" dirty="0" smtClean="0"/>
              <a:t>/f630ca0d-455c-4fc9-a3c7-927d4044b9eb/foto.</a:t>
            </a:r>
            <a:r>
              <a:rPr lang="cs-CZ" dirty="0" err="1" smtClean="0"/>
              <a:t>aspx</a:t>
            </a:r>
            <a:r>
              <a:rPr lang="cs-CZ" dirty="0" smtClean="0"/>
              <a:t>?</a:t>
            </a:r>
            <a:r>
              <a:rPr lang="cs-CZ" dirty="0" err="1" smtClean="0"/>
              <a:t>width</a:t>
            </a:r>
            <a:r>
              <a:rPr lang="cs-CZ" dirty="0" smtClean="0"/>
              <a:t>=800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sedmicka.cz</a:t>
            </a:r>
            <a:r>
              <a:rPr lang="cs-CZ" dirty="0" smtClean="0"/>
              <a:t>/</a:t>
            </a:r>
            <a:r>
              <a:rPr lang="cs-CZ" dirty="0" err="1" smtClean="0"/>
              <a:t>opava</a:t>
            </a:r>
            <a:r>
              <a:rPr lang="cs-CZ" dirty="0" smtClean="0"/>
              <a:t>/</a:t>
            </a:r>
            <a:r>
              <a:rPr lang="cs-CZ" dirty="0" err="1" smtClean="0"/>
              <a:t>clanek</a:t>
            </a:r>
            <a:r>
              <a:rPr lang="cs-CZ" dirty="0" smtClean="0"/>
              <a:t>/</a:t>
            </a:r>
            <a:r>
              <a:rPr lang="cs-CZ" dirty="0" err="1" smtClean="0"/>
              <a:t>prvni</a:t>
            </a:r>
            <a:r>
              <a:rPr lang="cs-CZ" dirty="0" smtClean="0"/>
              <a:t>-</a:t>
            </a:r>
            <a:r>
              <a:rPr lang="cs-CZ" dirty="0" err="1" smtClean="0"/>
              <a:t>obchodni</a:t>
            </a:r>
            <a:r>
              <a:rPr lang="cs-CZ" dirty="0" smtClean="0"/>
              <a:t>-dum-</a:t>
            </a:r>
            <a:r>
              <a:rPr lang="cs-CZ" dirty="0" err="1" smtClean="0"/>
              <a:t>breda</a:t>
            </a:r>
            <a:r>
              <a:rPr lang="cs-CZ" dirty="0" smtClean="0"/>
              <a:t>-v-</a:t>
            </a:r>
            <a:r>
              <a:rPr lang="cs-CZ" dirty="0" err="1" smtClean="0"/>
              <a:t>opave</a:t>
            </a:r>
            <a:r>
              <a:rPr lang="cs-CZ" dirty="0" smtClean="0"/>
              <a:t>-251538</a:t>
            </a:r>
          </a:p>
          <a:p>
            <a:r>
              <a:rPr lang="cs-CZ" dirty="0" smtClean="0"/>
              <a:t>Vlastní fotografie – Renata </a:t>
            </a:r>
            <a:r>
              <a:rPr lang="cs-CZ" dirty="0" err="1" smtClean="0"/>
              <a:t>Schreierová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Zakladatelé obchodní společnosti </a:t>
            </a:r>
            <a:b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Breda</a:t>
            </a: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&amp; </a:t>
            </a:r>
            <a:r>
              <a:rPr lang="cs-CZ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Weinstein</a:t>
            </a:r>
            <a:endParaRPr lang="cs-CZ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14612" y="635795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Pamětní deska v obchodním domě</a:t>
            </a:r>
            <a:endParaRPr lang="cs-CZ" dirty="0"/>
          </a:p>
        </p:txBody>
      </p:sp>
      <p:pic>
        <p:nvPicPr>
          <p:cNvPr id="1027" name="Picture 3" descr="C:\Users\Anča\Desktop\Opava\DSCN6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0935"/>
          <a:stretch>
            <a:fillRect/>
          </a:stretch>
        </p:blipFill>
        <p:spPr bwMode="auto">
          <a:xfrm>
            <a:off x="1554691" y="1479887"/>
            <a:ext cx="5731953" cy="482674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cs-CZ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Pamětní deska na budově obchodního domu</a:t>
            </a:r>
            <a:endParaRPr lang="cs-CZ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nča\Desktop\DSCN65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39" t="4175" b="10524"/>
          <a:stretch>
            <a:fillRect/>
          </a:stretch>
        </p:blipFill>
        <p:spPr bwMode="auto">
          <a:xfrm>
            <a:off x="642910" y="1285860"/>
            <a:ext cx="7863675" cy="511138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7158" y="4429132"/>
            <a:ext cx="3922720" cy="500066"/>
          </a:xfrm>
        </p:spPr>
        <p:txBody>
          <a:bodyPr>
            <a:noAutofit/>
          </a:bodyPr>
          <a:lstStyle/>
          <a:p>
            <a:r>
              <a:rPr lang="cs-CZ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Obchodní dům </a:t>
            </a:r>
            <a:r>
              <a:rPr lang="cs-CZ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Breda</a:t>
            </a:r>
            <a:endParaRPr lang="cs-CZ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57158" y="4929198"/>
            <a:ext cx="8572560" cy="1705000"/>
          </a:xfrm>
        </p:spPr>
        <p:txBody>
          <a:bodyPr>
            <a:noAutofit/>
          </a:bodyPr>
          <a:lstStyle/>
          <a:p>
            <a:pPr algn="just"/>
            <a:r>
              <a:rPr lang="cs-CZ" sz="1800" dirty="0" smtClean="0"/>
              <a:t>Sedmipodlažní obchodní dům firmy </a:t>
            </a:r>
            <a:r>
              <a:rPr lang="cs-CZ" sz="1800" dirty="0" err="1" smtClean="0"/>
              <a:t>Breda</a:t>
            </a:r>
            <a:r>
              <a:rPr lang="cs-CZ" sz="1800" dirty="0" smtClean="0"/>
              <a:t> &amp; </a:t>
            </a:r>
            <a:r>
              <a:rPr lang="cs-CZ" sz="1800" dirty="0" err="1" smtClean="0"/>
              <a:t>Weinstein</a:t>
            </a:r>
            <a:r>
              <a:rPr lang="cs-CZ" sz="1800" dirty="0" smtClean="0"/>
              <a:t> vyrostl během 14 měsíců v letech 1927 až 1928. Šlo o první moderní obchodní dům v České republice inspirovaný soudobou americkou architekturou; původnímu účelu slouží dodnes. Nejzajímavější je přízemí           a schodiště do prvního patra, tato hala je zakončená nádhernou prosklenou kopulí. Celý prostor je dodnes využíván jako obchodní centrum, poněkud zašlé, ale stále ještě zajímavé.</a:t>
            </a:r>
          </a:p>
          <a:p>
            <a:r>
              <a:rPr lang="cs-CZ" sz="1800" dirty="0" smtClean="0"/>
              <a:t> </a:t>
            </a:r>
            <a:endParaRPr lang="cs-CZ" sz="1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486400" cy="41148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822" y="-25503390"/>
            <a:ext cx="22217218" cy="1481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6000760" y="2000240"/>
            <a:ext cx="277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Lunetová podstřešní římsa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52"/>
            <a:ext cx="2655317" cy="187642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Anča\Desktop\Opava\DSCN6142.JPG"/>
          <p:cNvPicPr>
            <a:picLocks noChangeAspect="1" noChangeArrowheads="1"/>
          </p:cNvPicPr>
          <p:nvPr/>
        </p:nvPicPr>
        <p:blipFill>
          <a:blip r:embed="rId5" cstate="print"/>
          <a:srcRect b="21622"/>
          <a:stretch>
            <a:fillRect/>
          </a:stretch>
        </p:blipFill>
        <p:spPr bwMode="auto">
          <a:xfrm>
            <a:off x="5905476" y="2500306"/>
            <a:ext cx="3159693" cy="185738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Historie obchodní firmy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-142908" y="1000108"/>
            <a:ext cx="4857784" cy="57150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2000" dirty="0" smtClean="0"/>
              <a:t>Dějiny obchodního domu </a:t>
            </a:r>
            <a:r>
              <a:rPr lang="cs-CZ" sz="2000" dirty="0" err="1" smtClean="0"/>
              <a:t>Breda</a:t>
            </a:r>
            <a:r>
              <a:rPr lang="cs-CZ" sz="2000" dirty="0" smtClean="0"/>
              <a:t> &amp; </a:t>
            </a:r>
            <a:r>
              <a:rPr lang="cs-CZ" sz="2000" dirty="0" err="1" smtClean="0"/>
              <a:t>Weinstein</a:t>
            </a:r>
            <a:r>
              <a:rPr lang="cs-CZ" sz="2000" dirty="0" smtClean="0"/>
              <a:t> se  začaly psát v lednu 1898. Max </a:t>
            </a:r>
            <a:r>
              <a:rPr lang="cs-CZ" sz="2000" dirty="0" err="1" smtClean="0"/>
              <a:t>Breda</a:t>
            </a:r>
            <a:r>
              <a:rPr lang="cs-CZ" sz="2000" dirty="0" smtClean="0"/>
              <a:t> a David </a:t>
            </a:r>
            <a:r>
              <a:rPr lang="cs-CZ" sz="2000" dirty="0" err="1" smtClean="0"/>
              <a:t>Weinstein</a:t>
            </a:r>
            <a:r>
              <a:rPr lang="cs-CZ" sz="2000" dirty="0" smtClean="0"/>
              <a:t> – židovští obchodníci, založili společnou </a:t>
            </a:r>
            <a:r>
              <a:rPr lang="cs-CZ" sz="2000" kern="0" dirty="0" smtClean="0"/>
              <a:t>firmu. Od opavské pivovarnické společnosti si pronajali </a:t>
            </a:r>
            <a:r>
              <a:rPr lang="cs-CZ" sz="2000" dirty="0" smtClean="0"/>
              <a:t>přízemí třípodlažní budovy č. 11 na tehdejším náměstí Františka Josefa (dnešní nám. Republiky). Dařilo se jim, </a:t>
            </a:r>
            <a:r>
              <a:rPr lang="cs-CZ" sz="2000" dirty="0" err="1" smtClean="0"/>
              <a:t>Breda</a:t>
            </a:r>
            <a:r>
              <a:rPr lang="cs-CZ" sz="2000" dirty="0" smtClean="0"/>
              <a:t> však z podniku ze zdravotních důvodů v roce 1910 odstoupil a později zemřel. Vymínil si ale zachování názvu společnosti a podíl pro své syny. </a:t>
            </a:r>
            <a:br>
              <a:rPr lang="cs-CZ" sz="2000" dirty="0" smtClean="0"/>
            </a:br>
            <a:r>
              <a:rPr lang="cs-CZ" sz="2000" dirty="0" err="1" smtClean="0"/>
              <a:t>Weinstein</a:t>
            </a:r>
            <a:r>
              <a:rPr lang="cs-CZ" sz="2000" dirty="0" smtClean="0"/>
              <a:t> se stal jediným majitelem         a podnik dál rozvíjel. Koupil celý dům      a v roce 1912 jej za plného provozu přestavěl, přistavěl patro, kromě obchodu zavedl i výrobu prádla, měl zde byt.</a:t>
            </a:r>
            <a:endParaRPr lang="cs-CZ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4183062" cy="314327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ovéPole 5"/>
          <p:cNvSpPr txBox="1"/>
          <p:nvPr/>
        </p:nvSpPr>
        <p:spPr>
          <a:xfrm>
            <a:off x="5072066" y="514351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Původně třípatrová budova firmy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10. výročí založení úspěšné obchodní společnosti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66888"/>
            <a:ext cx="5715000" cy="33242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ovéPole 3"/>
          <p:cNvSpPr txBox="1"/>
          <p:nvPr/>
        </p:nvSpPr>
        <p:spPr>
          <a:xfrm>
            <a:off x="933062" y="5500702"/>
            <a:ext cx="7745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 1. 1. 1898 byla založena veřejná obchodní společnost </a:t>
            </a:r>
            <a:r>
              <a:rPr lang="cs-CZ" dirty="0" err="1" smtClean="0"/>
              <a:t>Breda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Weinstein</a:t>
            </a:r>
            <a:endParaRPr lang="cs-CZ" dirty="0" smtClean="0"/>
          </a:p>
          <a:p>
            <a:r>
              <a:rPr lang="cs-CZ" dirty="0" smtClean="0"/>
              <a:t>za účelem provozování obchodu se střižním, pleteným a galanterním zbožím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29058" y="514351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1898 - 1908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Soukromý život společníků 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928662" y="1071546"/>
            <a:ext cx="3143272" cy="500066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MAX BREDA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4214842" cy="500066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Max </a:t>
            </a:r>
            <a:r>
              <a:rPr lang="cs-CZ" dirty="0" err="1" smtClean="0"/>
              <a:t>Breda</a:t>
            </a:r>
            <a:r>
              <a:rPr lang="cs-CZ" dirty="0" smtClean="0"/>
              <a:t> pocházel z početné židovské komunity v Boskovicích.       V Opavě se objevil v r. 1894 jako obchodní cestující a rozhodl se tu podnikat. Oženil se s Olgou </a:t>
            </a:r>
            <a:r>
              <a:rPr lang="cs-CZ" dirty="0" err="1" smtClean="0"/>
              <a:t>Westreichovou</a:t>
            </a:r>
            <a:r>
              <a:rPr lang="cs-CZ" dirty="0" smtClean="0"/>
              <a:t> z Prostřední Suché. Narodilo se jim pět dětí - Erich, Irena, Leo, Pavel a Jan. Až v r. 1904 získali    v Opavě domovské právo a koupili na Kopečné ul. (dnes </a:t>
            </a:r>
            <a:r>
              <a:rPr lang="cs-CZ" dirty="0" err="1" smtClean="0"/>
              <a:t>Tyršově</a:t>
            </a:r>
            <a:r>
              <a:rPr lang="cs-CZ" dirty="0" smtClean="0"/>
              <a:t>) dům č. 18. Manželka v pouhých 33 letech (v r. 1906) zemřela. Přesto, že byl sám velmi nemocen, staral se se svou ovdovělou sestrou a služebnými o malé děti. O 8 let později (v r. 1914) zemřel i on na srdeční infarkt. Byl pohřben v židovské části městského hřbitova. Se svým společníkem založil nejen obchodní společnost v Opavě, ale i filiálky v </a:t>
            </a:r>
            <a:r>
              <a:rPr lang="cs-CZ" dirty="0" err="1" smtClean="0"/>
              <a:t>Adelsdorfu</a:t>
            </a:r>
            <a:r>
              <a:rPr lang="cs-CZ" dirty="0" smtClean="0"/>
              <a:t>, Vídni, </a:t>
            </a:r>
            <a:r>
              <a:rPr lang="cs-CZ" dirty="0" err="1" smtClean="0"/>
              <a:t>Kravařích</a:t>
            </a:r>
            <a:r>
              <a:rPr lang="cs-CZ" dirty="0" smtClean="0"/>
              <a:t>, </a:t>
            </a:r>
            <a:r>
              <a:rPr lang="cs-CZ" dirty="0" err="1" smtClean="0"/>
              <a:t>Solingenu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857752" y="1142984"/>
            <a:ext cx="4000528" cy="428628"/>
          </a:xfrm>
        </p:spPr>
        <p:txBody>
          <a:bodyPr>
            <a:noAutofit/>
          </a:bodyPr>
          <a:lstStyle/>
          <a:p>
            <a:r>
              <a:rPr lang="cs-CZ" sz="3600" dirty="0" smtClean="0"/>
              <a:t>DAVID WEINSTEIN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4645025" y="1643049"/>
            <a:ext cx="4284693" cy="501900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David </a:t>
            </a:r>
            <a:r>
              <a:rPr lang="cs-CZ" dirty="0" err="1" smtClean="0"/>
              <a:t>Weinstein</a:t>
            </a:r>
            <a:r>
              <a:rPr lang="cs-CZ" dirty="0" smtClean="0"/>
              <a:t> pocházel z židovské obchodnické rodiny z </a:t>
            </a:r>
            <a:r>
              <a:rPr lang="cs-CZ" dirty="0" err="1" smtClean="0"/>
              <a:t>Hodolan</a:t>
            </a:r>
            <a:r>
              <a:rPr lang="cs-CZ" dirty="0" smtClean="0"/>
              <a:t> na Olomoucku. V 18 letech se přistěhoval do Opavy, kde získal už v r. 1894 domovské právo a nájemní byt v ulici Mezi trhy č.5. V zánovní židovské synagoze se v r. 1900 oženil  </a:t>
            </a:r>
          </a:p>
          <a:p>
            <a:pPr algn="just">
              <a:buNone/>
            </a:pPr>
            <a:r>
              <a:rPr lang="cs-CZ" dirty="0" smtClean="0"/>
              <a:t>      s dcerou továrníka Irmou </a:t>
            </a:r>
            <a:r>
              <a:rPr lang="cs-CZ" dirty="0" err="1" smtClean="0"/>
              <a:t>Pollakovou</a:t>
            </a:r>
            <a:r>
              <a:rPr lang="cs-CZ" dirty="0" smtClean="0"/>
              <a:t>. Novomanželé se přestěhovali do domu U </a:t>
            </a:r>
            <a:r>
              <a:rPr lang="cs-CZ" dirty="0" err="1" smtClean="0"/>
              <a:t>Jaktařské</a:t>
            </a:r>
            <a:r>
              <a:rPr lang="cs-CZ" dirty="0" smtClean="0"/>
              <a:t> brány č. 4 a v r. 1901 se jim narodil jediný potomek Robert. Později se přestěhovali do vily  (r. 1921) na Wilsonově nám. č. 5 (dnes Slezského odboje). I po dostavbě obchodního domu se mu dařilo, jeho majetek se odhadoval na 18 milionů korun. Po zabrání pohraničí nacisty musela rodina uprchnout z Opavy do Prahy a pod tlakem rasového teroru spáchali manželé sebevraždu.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Hrob manželů </a:t>
            </a:r>
            <a:r>
              <a:rPr lang="cs-CZ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Bredových</a:t>
            </a:r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v židovské části Městského hřbitova v Opavě</a:t>
            </a:r>
            <a:endParaRPr lang="cs-CZ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C:\Users\Anča\Desktop\Opava\DSCN62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571612"/>
            <a:ext cx="3804074" cy="50720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3" descr="C:\Users\Anča\Desktop\Opava\DSCN62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786214" cy="50482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Logo společnosti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072210" cy="461488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745</TotalTime>
  <Words>724</Words>
  <Application>Microsoft Office PowerPoint</Application>
  <PresentationFormat>Předvádění na obrazovce (4:3)</PresentationFormat>
  <Paragraphs>86</Paragraphs>
  <Slides>17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BREDA</vt:lpstr>
      <vt:lpstr>Zakladatelé obchodní společnosti  Breda &amp; Weinstein</vt:lpstr>
      <vt:lpstr>Pamětní deska na budově obchodního domu</vt:lpstr>
      <vt:lpstr>Obchodní dům Breda</vt:lpstr>
      <vt:lpstr>Historie obchodní firmy</vt:lpstr>
      <vt:lpstr>10. výročí založení úspěšné obchodní společnosti</vt:lpstr>
      <vt:lpstr>Soukromý život společníků </vt:lpstr>
      <vt:lpstr>Hrob manželů Bredových v židovské části Městského hřbitova v Opavě</vt:lpstr>
      <vt:lpstr>Logo společnosti</vt:lpstr>
      <vt:lpstr>Rozvoj firmy </vt:lpstr>
      <vt:lpstr>Architekt Leopold Bauer – projektant nového obchodního domu</vt:lpstr>
      <vt:lpstr>Technické zajímavosti stavby</vt:lpstr>
      <vt:lpstr>Interiér obchodního domu</vt:lpstr>
      <vt:lpstr>Interiér obchodního domu – současný stav</vt:lpstr>
      <vt:lpstr>Smutná historie obchodního domu</vt:lpstr>
      <vt:lpstr>Současnost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Renata Schreierová</dc:creator>
  <cp:lastModifiedBy>Anča</cp:lastModifiedBy>
  <cp:revision>123</cp:revision>
  <dcterms:created xsi:type="dcterms:W3CDTF">2012-01-02T17:27:57Z</dcterms:created>
  <dcterms:modified xsi:type="dcterms:W3CDTF">2012-06-10T00:00:43Z</dcterms:modified>
</cp:coreProperties>
</file>