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59902-95F7-4379-B87F-C5CB6CA491B7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A947A-E385-4B4C-B325-CC0CCA09AF3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947A-E385-4B4C-B325-CC0CCA09AF3C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007872-DA62-46FE-BB0D-25B1402D6BBD}" type="datetimeFigureOut">
              <a:rPr lang="cs-CZ" smtClean="0"/>
              <a:t>3.6.2012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9793B7-087D-4C54-9AD3-1B62B5E4441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8000" dirty="0" smtClean="0"/>
              <a:t>Jan </a:t>
            </a:r>
            <a:r>
              <a:rPr lang="cs-CZ" sz="8000" dirty="0" err="1" smtClean="0"/>
              <a:t>K</a:t>
            </a:r>
            <a:r>
              <a:rPr lang="cs-CZ" sz="8000" dirty="0" err="1" smtClean="0"/>
              <a:t>olofík</a:t>
            </a:r>
            <a:endParaRPr lang="cs-CZ" sz="8000" dirty="0"/>
          </a:p>
        </p:txBody>
      </p:sp>
      <p:sp>
        <p:nvSpPr>
          <p:cNvPr id="12" name="Podnadpis 1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b="1" dirty="0" smtClean="0"/>
              <a:t>15. 5. 1846 </a:t>
            </a:r>
            <a:r>
              <a:rPr lang="cs-CZ" sz="4000" b="1" dirty="0" err="1" smtClean="0"/>
              <a:t>Vávrovice</a:t>
            </a:r>
            <a:endParaRPr lang="cs-CZ" sz="4000" b="1" dirty="0" smtClean="0"/>
          </a:p>
          <a:p>
            <a:pPr algn="l"/>
            <a:r>
              <a:rPr lang="cs-CZ" sz="4000" b="1" dirty="0" smtClean="0"/>
              <a:t>26. 12. 1904 Opava</a:t>
            </a:r>
            <a:endParaRPr lang="cs-CZ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397192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6000" dirty="0" smtClean="0">
                <a:solidFill>
                  <a:schemeClr val="bg2">
                    <a:lumMod val="50000"/>
                  </a:schemeClr>
                </a:solidFill>
              </a:rPr>
              <a:t>Pohřeb</a:t>
            </a:r>
            <a:endParaRPr lang="cs-CZ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28. 12. 1904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Rodinná hrobka </a:t>
            </a:r>
            <a:r>
              <a:rPr lang="cs-CZ" b="1" dirty="0" err="1" smtClean="0"/>
              <a:t>Kolofíků</a:t>
            </a:r>
            <a:r>
              <a:rPr lang="cs-CZ" b="1" dirty="0" smtClean="0"/>
              <a:t> na Městském hřbitově v Opavě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4040188" cy="341346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</a:t>
            </a:r>
            <a:r>
              <a:rPr lang="cs-CZ" sz="3200" dirty="0" smtClean="0"/>
              <a:t>ystrojila Matice opavská</a:t>
            </a:r>
          </a:p>
          <a:p>
            <a:r>
              <a:rPr lang="cs-CZ" sz="3200" dirty="0" smtClean="0"/>
              <a:t>s</a:t>
            </a:r>
            <a:r>
              <a:rPr lang="cs-CZ" sz="3200" dirty="0" smtClean="0"/>
              <a:t>tal se manifestačním průvodem Opavou</a:t>
            </a:r>
            <a:endParaRPr lang="cs-CZ" sz="3200" dirty="0"/>
          </a:p>
        </p:txBody>
      </p:sp>
      <p:pic>
        <p:nvPicPr>
          <p:cNvPr id="1026" name="Picture 2" descr="C:\Users\Anča\Desktop\DSCN628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21941" y="285728"/>
            <a:ext cx="3679149" cy="4901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fotografie – Renata </a:t>
            </a:r>
            <a:r>
              <a:rPr lang="cs-CZ" dirty="0" err="1" smtClean="0"/>
              <a:t>Schreierová</a:t>
            </a:r>
            <a:endParaRPr lang="cs-CZ" dirty="0" smtClean="0"/>
          </a:p>
          <a:p>
            <a:r>
              <a:rPr lang="cs-CZ" sz="2800" dirty="0" smtClean="0"/>
              <a:t>Brožura Osobnosti, vydalo Statutární město Opava (www.</a:t>
            </a:r>
            <a:r>
              <a:rPr lang="cs-CZ" sz="2800" dirty="0" err="1" smtClean="0"/>
              <a:t>opava</a:t>
            </a:r>
            <a:r>
              <a:rPr lang="cs-CZ" sz="2800" dirty="0" smtClean="0"/>
              <a:t>-city.</a:t>
            </a:r>
            <a:r>
              <a:rPr lang="cs-CZ" sz="2800" dirty="0" err="1" smtClean="0"/>
              <a:t>cz</a:t>
            </a:r>
            <a:r>
              <a:rPr lang="cs-CZ" sz="2800" dirty="0" smtClean="0"/>
              <a:t>)</a:t>
            </a:r>
          </a:p>
          <a:p>
            <a:r>
              <a:rPr lang="cs-CZ" dirty="0" smtClean="0"/>
              <a:t>http://</a:t>
            </a:r>
            <a:r>
              <a:rPr lang="cs-CZ" dirty="0" smtClean="0"/>
              <a:t>www.</a:t>
            </a:r>
            <a:r>
              <a:rPr lang="cs-CZ" dirty="0" err="1" smtClean="0"/>
              <a:t>opava.biz</a:t>
            </a:r>
            <a:r>
              <a:rPr lang="cs-CZ" dirty="0" smtClean="0"/>
              <a:t>/</a:t>
            </a:r>
            <a:r>
              <a:rPr lang="cs-CZ" dirty="0" err="1" smtClean="0"/>
              <a:t>info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?</a:t>
            </a:r>
            <a:r>
              <a:rPr lang="cs-CZ" dirty="0" err="1" smtClean="0"/>
              <a:t>clanek</a:t>
            </a:r>
            <a:r>
              <a:rPr lang="cs-CZ" dirty="0" smtClean="0"/>
              <a:t>=486</a:t>
            </a:r>
          </a:p>
          <a:p>
            <a:r>
              <a:rPr lang="cs-CZ" dirty="0" smtClean="0"/>
              <a:t>http</a:t>
            </a:r>
            <a:r>
              <a:rPr lang="cs-CZ" dirty="0" smtClean="0"/>
              <a:t>://</a:t>
            </a:r>
            <a:r>
              <a:rPr lang="cs-CZ" dirty="0" smtClean="0"/>
              <a:t>www.</a:t>
            </a:r>
            <a:r>
              <a:rPr lang="cs-CZ" dirty="0" err="1" smtClean="0"/>
              <a:t>opava</a:t>
            </a:r>
            <a:r>
              <a:rPr lang="cs-CZ" dirty="0" smtClean="0"/>
              <a:t>-city.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scripts</a:t>
            </a:r>
            <a:r>
              <a:rPr lang="cs-CZ" dirty="0" smtClean="0"/>
              <a:t>/detail.</a:t>
            </a:r>
            <a:r>
              <a:rPr lang="cs-CZ" dirty="0" err="1" smtClean="0"/>
              <a:t>php</a:t>
            </a:r>
            <a:r>
              <a:rPr lang="cs-CZ" dirty="0" smtClean="0"/>
              <a:t>?id=191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cs-CZ" sz="6000" dirty="0" smtClean="0">
                <a:solidFill>
                  <a:schemeClr val="bg2">
                    <a:lumMod val="50000"/>
                  </a:schemeClr>
                </a:solidFill>
              </a:rPr>
              <a:t>droje</a:t>
            </a:r>
            <a:endParaRPr lang="cs-CZ" sz="6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kosené hrany 1"/>
          <p:cNvSpPr/>
          <p:nvPr/>
        </p:nvSpPr>
        <p:spPr>
          <a:xfrm>
            <a:off x="642910" y="642918"/>
            <a:ext cx="3357586" cy="192882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/>
              <a:t>lékař</a:t>
            </a:r>
            <a:endParaRPr lang="cs-CZ" sz="4400" b="1" dirty="0"/>
          </a:p>
        </p:txBody>
      </p:sp>
      <p:sp>
        <p:nvSpPr>
          <p:cNvPr id="5" name="Zkosené hrany 4"/>
          <p:cNvSpPr/>
          <p:nvPr/>
        </p:nvSpPr>
        <p:spPr>
          <a:xfrm>
            <a:off x="4857752" y="785794"/>
            <a:ext cx="3571900" cy="21431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p</a:t>
            </a:r>
            <a:r>
              <a:rPr lang="cs-CZ" sz="2800" b="1" dirty="0" smtClean="0"/>
              <a:t>ředseda Župy českých lékařů ve Slezsku</a:t>
            </a:r>
            <a:endParaRPr lang="cs-CZ" sz="2800" b="1" dirty="0"/>
          </a:p>
        </p:txBody>
      </p:sp>
      <p:sp>
        <p:nvSpPr>
          <p:cNvPr id="6" name="Zkosené hrany 5"/>
          <p:cNvSpPr/>
          <p:nvPr/>
        </p:nvSpPr>
        <p:spPr>
          <a:xfrm>
            <a:off x="428596" y="3214686"/>
            <a:ext cx="3643338" cy="22860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p</a:t>
            </a:r>
            <a:r>
              <a:rPr lang="cs-CZ" sz="2800" b="1" dirty="0" smtClean="0"/>
              <a:t>okladník </a:t>
            </a:r>
          </a:p>
          <a:p>
            <a:pPr algn="ctr"/>
            <a:r>
              <a:rPr lang="cs-CZ" sz="2800" b="1" dirty="0" smtClean="0"/>
              <a:t>a předseda Matice opavské</a:t>
            </a:r>
            <a:endParaRPr lang="cs-CZ" sz="2800" b="1" dirty="0"/>
          </a:p>
        </p:txBody>
      </p:sp>
      <p:sp>
        <p:nvSpPr>
          <p:cNvPr id="7" name="Zkosené hrany 6"/>
          <p:cNvSpPr/>
          <p:nvPr/>
        </p:nvSpPr>
        <p:spPr>
          <a:xfrm>
            <a:off x="4572000" y="3500438"/>
            <a:ext cx="3714776" cy="27146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s</a:t>
            </a:r>
            <a:r>
              <a:rPr lang="cs-CZ" sz="2800" b="1" dirty="0" smtClean="0"/>
              <a:t>poluzakladatel a předseda opavského Sokola</a:t>
            </a:r>
            <a:endParaRPr lang="cs-CZ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6370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6600" dirty="0" smtClean="0">
                <a:solidFill>
                  <a:schemeClr val="bg2">
                    <a:lumMod val="50000"/>
                  </a:schemeClr>
                </a:solidFill>
              </a:rPr>
              <a:t>Rodina</a:t>
            </a:r>
            <a:endParaRPr lang="cs-CZ" sz="6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71490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Otec – Jan </a:t>
            </a:r>
            <a:r>
              <a:rPr lang="cs-CZ" b="1" dirty="0" err="1" smtClean="0"/>
              <a:t>Kolofík</a:t>
            </a:r>
            <a:r>
              <a:rPr lang="cs-CZ" b="1" dirty="0" smtClean="0"/>
              <a:t> – krejčí</a:t>
            </a:r>
          </a:p>
          <a:p>
            <a:r>
              <a:rPr lang="cs-CZ" b="1" dirty="0" smtClean="0"/>
              <a:t>Matka – Mariana </a:t>
            </a:r>
            <a:r>
              <a:rPr lang="cs-CZ" b="1" dirty="0" err="1" smtClean="0"/>
              <a:t>Willertová</a:t>
            </a:r>
            <a:endParaRPr lang="cs-CZ" b="1" dirty="0" smtClean="0"/>
          </a:p>
          <a:p>
            <a:r>
              <a:rPr lang="cs-CZ" b="1" dirty="0" smtClean="0"/>
              <a:t>Manželka – Karolína </a:t>
            </a:r>
            <a:r>
              <a:rPr lang="cs-CZ" b="1" dirty="0" err="1" smtClean="0"/>
              <a:t>Ledlová</a:t>
            </a:r>
            <a:endParaRPr lang="cs-CZ" b="1" dirty="0" smtClean="0"/>
          </a:p>
          <a:p>
            <a:r>
              <a:rPr lang="cs-CZ" b="1" dirty="0" smtClean="0"/>
              <a:t>Děti 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Božena Anna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Bohuslava Marie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Olga Anna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Karel </a:t>
            </a:r>
            <a:r>
              <a:rPr lang="cs-CZ" b="1" dirty="0" err="1" smtClean="0"/>
              <a:t>Andreas</a:t>
            </a:r>
            <a:endParaRPr lang="cs-CZ" b="1" dirty="0" smtClean="0"/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Jan Otakar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Zdeněk Metoděj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Ludmila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Jaroslav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1" y="1130548"/>
            <a:ext cx="3500430" cy="488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 smtClean="0"/>
              <a:t>Studium a práce</a:t>
            </a:r>
            <a:endParaRPr lang="cs-CZ" sz="6600" dirty="0"/>
          </a:p>
        </p:txBody>
      </p:sp>
      <p:sp>
        <p:nvSpPr>
          <p:cNvPr id="3" name="Zkosené hrany 2"/>
          <p:cNvSpPr/>
          <p:nvPr/>
        </p:nvSpPr>
        <p:spPr>
          <a:xfrm>
            <a:off x="285720" y="1285860"/>
            <a:ext cx="8572560" cy="44291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b="1" dirty="0"/>
              <a:t>g</a:t>
            </a:r>
            <a:r>
              <a:rPr lang="cs-CZ" sz="2400" b="1" dirty="0" smtClean="0"/>
              <a:t>ymnázium v Opavě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 smtClean="0"/>
              <a:t> čtyřletý lékařsko-chirurgický kurz v Olomouci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 smtClean="0"/>
              <a:t> praktický lékař v </a:t>
            </a:r>
            <a:r>
              <a:rPr lang="cs-CZ" sz="2400" b="1" dirty="0" err="1" smtClean="0"/>
              <a:t>Litultovicích</a:t>
            </a:r>
            <a:r>
              <a:rPr lang="cs-CZ" sz="2400" b="1" dirty="0" smtClean="0"/>
              <a:t> – 1870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 smtClean="0"/>
              <a:t> praktický lékař v </a:t>
            </a:r>
            <a:r>
              <a:rPr lang="cs-CZ" sz="2400" b="1" dirty="0" err="1" smtClean="0"/>
              <a:t>Neplachovicích</a:t>
            </a:r>
            <a:r>
              <a:rPr lang="cs-CZ" sz="2400" b="1" dirty="0" smtClean="0"/>
              <a:t> – 1883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 smtClean="0"/>
              <a:t> praktický lékař v Kateřinkách – 1875, 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 </a:t>
            </a:r>
            <a:r>
              <a:rPr lang="cs-CZ" sz="2400" b="1" dirty="0" smtClean="0"/>
              <a:t>   ve vlastním  domě v Ratibořské ulici č. 20</a:t>
            </a:r>
            <a:endParaRPr lang="cs-CZ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3733621"/>
          </a:xfrm>
        </p:spPr>
        <p:txBody>
          <a:bodyPr>
            <a:normAutofit/>
          </a:bodyPr>
          <a:lstStyle/>
          <a:p>
            <a:r>
              <a:rPr lang="cs-CZ" sz="3600" dirty="0" smtClean="0"/>
              <a:t>n</a:t>
            </a:r>
            <a:r>
              <a:rPr lang="cs-CZ" sz="3600" dirty="0" smtClean="0"/>
              <a:t>ezapomněl na svůj prostý původ</a:t>
            </a:r>
          </a:p>
          <a:p>
            <a:r>
              <a:rPr lang="cs-CZ" sz="3600" dirty="0" smtClean="0"/>
              <a:t>b</a:t>
            </a:r>
            <a:r>
              <a:rPr lang="cs-CZ" sz="3600" dirty="0" smtClean="0"/>
              <a:t>yl vyhledávaným lékařem chudých</a:t>
            </a:r>
          </a:p>
          <a:p>
            <a:r>
              <a:rPr lang="cs-CZ" sz="3600" dirty="0" smtClean="0"/>
              <a:t>p</a:t>
            </a:r>
            <a:r>
              <a:rPr lang="cs-CZ" sz="3600" dirty="0" smtClean="0"/>
              <a:t>oskytoval pomoc i bez nároku na odměnu</a:t>
            </a:r>
          </a:p>
          <a:p>
            <a:r>
              <a:rPr lang="cs-CZ" sz="3600" dirty="0" smtClean="0"/>
              <a:t>v</a:t>
            </a:r>
            <a:r>
              <a:rPr lang="cs-CZ" sz="3600" dirty="0" smtClean="0"/>
              <a:t>ysloužil si přezdívku </a:t>
            </a:r>
            <a:r>
              <a:rPr lang="cs-CZ" sz="3600" b="1" dirty="0" err="1" smtClean="0">
                <a:solidFill>
                  <a:schemeClr val="accent1">
                    <a:lumMod val="75000"/>
                  </a:schemeClr>
                </a:solidFill>
              </a:rPr>
              <a:t>stryk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 Hanys</a:t>
            </a:r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bg2">
                    <a:lumMod val="50000"/>
                  </a:schemeClr>
                </a:solidFill>
              </a:rPr>
              <a:t>Lékařská praxe</a:t>
            </a:r>
            <a:endParaRPr lang="cs-CZ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sz="half" idx="1"/>
          </p:nvPr>
        </p:nvSpPr>
        <p:spPr>
          <a:xfrm>
            <a:off x="500034" y="1214422"/>
            <a:ext cx="4038600" cy="464347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cs-CZ" sz="5800" dirty="0" smtClean="0"/>
              <a:t>Matice opavská</a:t>
            </a:r>
            <a:r>
              <a:rPr lang="cs-CZ" sz="5800" dirty="0" smtClean="0"/>
              <a:t> </a:t>
            </a:r>
            <a:endParaRPr lang="cs-CZ" sz="5800" dirty="0" smtClean="0"/>
          </a:p>
          <a:p>
            <a:pPr>
              <a:buNone/>
            </a:pPr>
            <a:endParaRPr lang="cs-CZ" b="1" dirty="0" smtClean="0"/>
          </a:p>
          <a:p>
            <a:pPr algn="ctr">
              <a:buFont typeface="Wingdings" pitchFamily="2" charset="2"/>
              <a:buChar char="Ø"/>
            </a:pPr>
            <a:r>
              <a:rPr lang="cs-CZ" sz="3500" b="1" dirty="0" smtClean="0"/>
              <a:t>silná česká národní organizace působící v letech 1877 až 1948 </a:t>
            </a:r>
          </a:p>
          <a:p>
            <a:pPr algn="ctr">
              <a:buFont typeface="Wingdings" pitchFamily="2" charset="2"/>
              <a:buChar char="Ø"/>
            </a:pPr>
            <a:r>
              <a:rPr lang="cs-CZ" sz="3500" b="1" dirty="0" smtClean="0"/>
              <a:t>z</a:t>
            </a:r>
            <a:r>
              <a:rPr lang="cs-CZ" sz="3500" b="1" dirty="0" smtClean="0"/>
              <a:t>aložena českými vlastenci</a:t>
            </a:r>
          </a:p>
          <a:p>
            <a:pPr algn="ctr">
              <a:buFont typeface="Wingdings" pitchFamily="2" charset="2"/>
              <a:buChar char="Ø"/>
            </a:pPr>
            <a:r>
              <a:rPr lang="cs-CZ" sz="3500" b="1" dirty="0" smtClean="0"/>
              <a:t>podporovala </a:t>
            </a:r>
            <a:r>
              <a:rPr lang="cs-CZ" sz="3500" b="1" dirty="0" smtClean="0"/>
              <a:t>rozvoj českého školství, knihoven a činnost nejrůznějších českých </a:t>
            </a:r>
            <a:r>
              <a:rPr lang="cs-CZ" sz="3500" b="1" dirty="0" smtClean="0"/>
              <a:t>spolků</a:t>
            </a:r>
          </a:p>
          <a:p>
            <a:pPr algn="ctr">
              <a:buFont typeface="Wingdings" pitchFamily="2" charset="2"/>
              <a:buChar char="Ø"/>
            </a:pPr>
            <a:r>
              <a:rPr lang="cs-CZ" sz="3500" b="1" dirty="0" smtClean="0"/>
              <a:t> </a:t>
            </a:r>
            <a:r>
              <a:rPr lang="cs-CZ" sz="3500" b="1" dirty="0" smtClean="0"/>
              <a:t>vydávala </a:t>
            </a:r>
            <a:r>
              <a:rPr lang="cs-CZ" sz="3500" b="1" dirty="0" smtClean="0"/>
              <a:t>Věstník Matice opavské, pozdější Slezský </a:t>
            </a:r>
            <a:r>
              <a:rPr lang="cs-CZ" sz="3500" b="1" dirty="0" smtClean="0"/>
              <a:t>sborník</a:t>
            </a:r>
            <a:endParaRPr lang="cs-CZ" sz="3500" b="1" dirty="0" smtClean="0"/>
          </a:p>
          <a:p>
            <a:pPr algn="ctr">
              <a:buFont typeface="Wingdings" pitchFamily="2" charset="2"/>
              <a:buChar char="Ø"/>
            </a:pPr>
            <a:r>
              <a:rPr lang="cs-CZ" sz="3500" b="1" dirty="0" smtClean="0"/>
              <a:t> </a:t>
            </a:r>
            <a:r>
              <a:rPr lang="cs-CZ" sz="3500" b="1" dirty="0" smtClean="0"/>
              <a:t>kladla </a:t>
            </a:r>
            <a:r>
              <a:rPr lang="cs-CZ" sz="3500" b="1" dirty="0" smtClean="0"/>
              <a:t>si za cíl </a:t>
            </a:r>
            <a:r>
              <a:rPr lang="cs-CZ" sz="3500" b="1" dirty="0" smtClean="0"/>
              <a:t>prosazovat požadavky české menšiny na území českého, resp. rakouského </a:t>
            </a:r>
            <a:r>
              <a:rPr lang="cs-CZ" sz="3500" b="1" dirty="0" smtClean="0"/>
              <a:t>Slezska</a:t>
            </a:r>
          </a:p>
          <a:p>
            <a:pPr algn="ctr">
              <a:buFont typeface="Wingdings" pitchFamily="2" charset="2"/>
              <a:buChar char="Ø"/>
            </a:pPr>
            <a:r>
              <a:rPr lang="cs-CZ" sz="3500" b="1" dirty="0" smtClean="0"/>
              <a:t> </a:t>
            </a:r>
            <a:r>
              <a:rPr lang="cs-CZ" sz="3500" b="1" dirty="0" smtClean="0"/>
              <a:t>1880 </a:t>
            </a:r>
            <a:r>
              <a:rPr lang="cs-CZ" sz="3500" b="1" dirty="0" smtClean="0"/>
              <a:t>-z </a:t>
            </a:r>
            <a:r>
              <a:rPr lang="cs-CZ" sz="3500" b="1" dirty="0" smtClean="0"/>
              <a:t>vlastních prostředků zakoupila jako své sídlo dům </a:t>
            </a:r>
            <a:endParaRPr lang="cs-CZ" sz="3500" b="1" dirty="0" smtClean="0"/>
          </a:p>
          <a:p>
            <a:pPr algn="ctr">
              <a:buNone/>
            </a:pPr>
            <a:r>
              <a:rPr lang="cs-CZ" sz="3500" b="1" dirty="0" smtClean="0"/>
              <a:t>      v </a:t>
            </a:r>
            <a:r>
              <a:rPr lang="cs-CZ" sz="3500" b="1" dirty="0" smtClean="0"/>
              <a:t>centru Opavy na Rybím trhu - dnes Matiční </a:t>
            </a:r>
            <a:r>
              <a:rPr lang="cs-CZ" sz="3500" b="1" dirty="0" smtClean="0"/>
              <a:t>dům</a:t>
            </a:r>
            <a:endParaRPr lang="cs-CZ" sz="35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857752" y="1285860"/>
            <a:ext cx="4038600" cy="4929222"/>
          </a:xfrm>
        </p:spPr>
        <p:txBody>
          <a:bodyPr>
            <a:normAutofit fontScale="47500" lnSpcReduction="20000"/>
          </a:bodyPr>
          <a:lstStyle/>
          <a:p>
            <a:r>
              <a:rPr lang="cs-CZ" sz="3600" b="1" dirty="0" smtClean="0"/>
              <a:t>12. 2. 1877 byl zvolen do jejího výboru</a:t>
            </a:r>
          </a:p>
          <a:p>
            <a:r>
              <a:rPr lang="cs-CZ" sz="3600" b="1" dirty="0" smtClean="0"/>
              <a:t>p</a:t>
            </a:r>
            <a:r>
              <a:rPr lang="cs-CZ" sz="3600" b="1" dirty="0" smtClean="0"/>
              <a:t>ostupně byl </a:t>
            </a:r>
          </a:p>
          <a:p>
            <a:pPr lvl="1">
              <a:buFont typeface="Wingdings" pitchFamily="2" charset="2"/>
              <a:buChar char="Ø"/>
            </a:pPr>
            <a:r>
              <a:rPr lang="cs-CZ" sz="3600" b="1" dirty="0" smtClean="0"/>
              <a:t>p</a:t>
            </a:r>
            <a:r>
              <a:rPr lang="cs-CZ" sz="3600" b="1" dirty="0" smtClean="0"/>
              <a:t>okladníkem</a:t>
            </a:r>
          </a:p>
          <a:p>
            <a:pPr lvl="1">
              <a:buFont typeface="Wingdings" pitchFamily="2" charset="2"/>
              <a:buChar char="Ø"/>
            </a:pPr>
            <a:r>
              <a:rPr lang="cs-CZ" sz="3600" b="1" dirty="0" smtClean="0"/>
              <a:t>h</a:t>
            </a:r>
            <a:r>
              <a:rPr lang="cs-CZ" sz="3600" b="1" dirty="0" smtClean="0"/>
              <a:t>ospodářem</a:t>
            </a:r>
          </a:p>
          <a:p>
            <a:pPr lvl="1">
              <a:buFont typeface="Wingdings" pitchFamily="2" charset="2"/>
              <a:buChar char="Ø"/>
            </a:pPr>
            <a:r>
              <a:rPr lang="cs-CZ" sz="3600" b="1" dirty="0" smtClean="0"/>
              <a:t>předsedou</a:t>
            </a:r>
            <a:endParaRPr lang="cs-CZ" sz="3600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Angažovanost</a:t>
            </a:r>
            <a:r>
              <a:rPr lang="cs-CZ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spolkovém životě</a:t>
            </a:r>
            <a:endParaRPr lang="cs-CZ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357430"/>
            <a:ext cx="174880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214686"/>
            <a:ext cx="1381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ovéPole 11"/>
          <p:cNvSpPr txBox="1"/>
          <p:nvPr/>
        </p:nvSpPr>
        <p:spPr>
          <a:xfrm>
            <a:off x="5357818" y="5214950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Matice opavská pokračuje</a:t>
            </a:r>
          </a:p>
          <a:p>
            <a:pPr algn="ctr"/>
            <a:r>
              <a:rPr lang="cs-CZ" dirty="0"/>
              <a:t>v</a:t>
            </a:r>
            <a:r>
              <a:rPr lang="cs-CZ" dirty="0" smtClean="0"/>
              <a:t>e své činnosti pod názvem Matice slezská dodnes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6225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cs-CZ" sz="2800" dirty="0" smtClean="0"/>
          </a:p>
          <a:p>
            <a:r>
              <a:rPr lang="cs-CZ" sz="2800" dirty="0" smtClean="0"/>
              <a:t>č</a:t>
            </a:r>
            <a:r>
              <a:rPr lang="cs-CZ" sz="2800" dirty="0" smtClean="0"/>
              <a:t>len Podporovacího spolku českého gymnázia</a:t>
            </a:r>
          </a:p>
          <a:p>
            <a:r>
              <a:rPr lang="cs-CZ" sz="2800" dirty="0" smtClean="0"/>
              <a:t>č</a:t>
            </a:r>
            <a:r>
              <a:rPr lang="cs-CZ" sz="2800" dirty="0" smtClean="0"/>
              <a:t>len akademického spolku Opava</a:t>
            </a:r>
          </a:p>
          <a:p>
            <a:r>
              <a:rPr lang="cs-CZ" sz="2800" dirty="0" smtClean="0"/>
              <a:t>č</a:t>
            </a:r>
            <a:r>
              <a:rPr lang="cs-CZ" sz="2800" dirty="0" smtClean="0"/>
              <a:t>len pěvecko-hudebního spolku </a:t>
            </a:r>
            <a:r>
              <a:rPr lang="cs-CZ" sz="2800" dirty="0" err="1" smtClean="0"/>
              <a:t>Křížkovský</a:t>
            </a:r>
            <a:endParaRPr lang="cs-CZ" sz="2800" dirty="0" smtClean="0"/>
          </a:p>
          <a:p>
            <a:r>
              <a:rPr lang="cs-CZ" sz="2800" dirty="0" smtClean="0"/>
              <a:t>z</a:t>
            </a:r>
            <a:r>
              <a:rPr lang="cs-CZ" sz="2800" dirty="0" smtClean="0"/>
              <a:t>akladatel a předseda opavského Sokola</a:t>
            </a:r>
          </a:p>
          <a:p>
            <a:r>
              <a:rPr lang="cs-CZ" sz="2800" dirty="0" smtClean="0"/>
              <a:t>č</a:t>
            </a:r>
            <a:r>
              <a:rPr lang="cs-CZ" sz="2800" dirty="0" smtClean="0"/>
              <a:t>len opavské Řemeslnické jednoty</a:t>
            </a:r>
          </a:p>
          <a:p>
            <a:r>
              <a:rPr lang="cs-CZ" sz="2800" dirty="0" smtClean="0"/>
              <a:t>p</a:t>
            </a:r>
            <a:r>
              <a:rPr lang="cs-CZ" sz="2800" dirty="0" smtClean="0"/>
              <a:t>ředseda Župy českých lékařů ve Slezsku</a:t>
            </a:r>
          </a:p>
          <a:p>
            <a:r>
              <a:rPr lang="cs-CZ" sz="2800" dirty="0" smtClean="0"/>
              <a:t>č</a:t>
            </a:r>
            <a:r>
              <a:rPr lang="cs-CZ" sz="2800" dirty="0" smtClean="0"/>
              <a:t>len opavského lékařského spolku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Angažovanost ve spolkovém životě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714348" y="274638"/>
            <a:ext cx="7515252" cy="796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/>
              <a:t>Zajímavosti 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142844" y="1285860"/>
            <a:ext cx="3857652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OPAVSKÝ TÝDENÍK</a:t>
            </a:r>
          </a:p>
          <a:p>
            <a:pPr algn="ctr"/>
            <a:r>
              <a:rPr lang="cs-CZ" b="1" dirty="0" smtClean="0"/>
              <a:t>1888 se stal jeho spoluvlastníkem spolu </a:t>
            </a:r>
          </a:p>
          <a:p>
            <a:pPr algn="ctr"/>
            <a:r>
              <a:rPr lang="cs-CZ" b="1" dirty="0" smtClean="0"/>
              <a:t>s Františkem </a:t>
            </a:r>
            <a:r>
              <a:rPr lang="cs-CZ" b="1" dirty="0" err="1" smtClean="0"/>
              <a:t>Stratilem</a:t>
            </a:r>
            <a:r>
              <a:rPr lang="cs-CZ" b="1" dirty="0" smtClean="0"/>
              <a:t>, Josefem Zukalem a Vincencem Praskem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4214810" y="1285860"/>
            <a:ext cx="457203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ROLNICKÁ ZÁLOŽNA V KATEŘINKÁCH</a:t>
            </a:r>
          </a:p>
          <a:p>
            <a:pPr algn="ctr"/>
            <a:r>
              <a:rPr lang="cs-CZ" b="1" dirty="0" smtClean="0"/>
              <a:t>1879 – zasloužil se o její založení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1428728" y="3786190"/>
            <a:ext cx="2500330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STAVEBNÍ JEDNOTA NA OBNOVU KAPLE SV. KŘÍŽE</a:t>
            </a:r>
          </a:p>
          <a:p>
            <a:pPr algn="ctr"/>
            <a:r>
              <a:rPr lang="cs-CZ" b="1" dirty="0" smtClean="0"/>
              <a:t>1897 – stal se jejím spoluzakladatelem</a:t>
            </a:r>
            <a:endParaRPr lang="cs-CZ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5143504" y="3143248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1880</a:t>
            </a:r>
          </a:p>
          <a:p>
            <a:pPr algn="ctr"/>
            <a:r>
              <a:rPr lang="cs-CZ" b="1" dirty="0" smtClean="0"/>
              <a:t> </a:t>
            </a:r>
            <a:r>
              <a:rPr lang="cs-CZ" b="1" dirty="0"/>
              <a:t>d</a:t>
            </a:r>
            <a:r>
              <a:rPr lang="cs-CZ" b="1" dirty="0" smtClean="0"/>
              <a:t>elegován za člena deputace k císaři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5000628" y="5000636"/>
            <a:ext cx="321471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1897</a:t>
            </a:r>
          </a:p>
          <a:p>
            <a:pPr algn="ctr"/>
            <a:r>
              <a:rPr lang="cs-CZ" b="1" dirty="0"/>
              <a:t>p</a:t>
            </a:r>
            <a:r>
              <a:rPr lang="cs-CZ" b="1" dirty="0" smtClean="0"/>
              <a:t>odpořil postátnění českého gymnázia </a:t>
            </a:r>
          </a:p>
          <a:p>
            <a:pPr algn="ctr"/>
            <a:r>
              <a:rPr lang="cs-CZ" b="1" dirty="0" smtClean="0"/>
              <a:t>v Opavě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16176" r="6111" b="8824"/>
          <a:stretch>
            <a:fillRect/>
          </a:stretch>
        </p:blipFill>
        <p:spPr bwMode="auto">
          <a:xfrm>
            <a:off x="1571603" y="1428736"/>
            <a:ext cx="726286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Pamětní deska na domě v Opavě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</TotalTime>
  <Words>342</Words>
  <Application>Microsoft Office PowerPoint</Application>
  <PresentationFormat>Předvádění na obrazovce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Jan Kolofík</vt:lpstr>
      <vt:lpstr>Snímek 2</vt:lpstr>
      <vt:lpstr>Rodina</vt:lpstr>
      <vt:lpstr>Studium a práce</vt:lpstr>
      <vt:lpstr>Lékařská praxe</vt:lpstr>
      <vt:lpstr>Angažovanost ve spolkovém životě</vt:lpstr>
      <vt:lpstr>Angažovanost ve spolkovém životě</vt:lpstr>
      <vt:lpstr>Zajímavosti </vt:lpstr>
      <vt:lpstr>Pamětní deska na domě v Opavě</vt:lpstr>
      <vt:lpstr>Pohřeb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Kolofík</dc:title>
  <dc:creator>Renata Schreierová</dc:creator>
  <cp:lastModifiedBy>Anča</cp:lastModifiedBy>
  <cp:revision>32</cp:revision>
  <dcterms:created xsi:type="dcterms:W3CDTF">2012-06-03T15:44:20Z</dcterms:created>
  <dcterms:modified xsi:type="dcterms:W3CDTF">2012-06-03T18:24:35Z</dcterms:modified>
</cp:coreProperties>
</file>