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61" r:id="rId4"/>
    <p:sldId id="260" r:id="rId5"/>
    <p:sldId id="259" r:id="rId6"/>
    <p:sldId id="263" r:id="rId7"/>
    <p:sldId id="258" r:id="rId8"/>
    <p:sldId id="262" r:id="rId9"/>
    <p:sldId id="264" r:id="rId1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F6D7-5D39-402C-8574-3E6F7D10FDAD}" type="datetimeFigureOut">
              <a:rPr lang="cs-CZ" smtClean="0"/>
              <a:pPr/>
              <a:t>7.4.2012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AAFF-7FD7-4370-BD6C-69FB2921B41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F6D7-5D39-402C-8574-3E6F7D10FDAD}" type="datetimeFigureOut">
              <a:rPr lang="cs-CZ" smtClean="0"/>
              <a:pPr/>
              <a:t>7.4.2012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AAFF-7FD7-4370-BD6C-69FB2921B41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F6D7-5D39-402C-8574-3E6F7D10FDAD}" type="datetimeFigureOut">
              <a:rPr lang="cs-CZ" smtClean="0"/>
              <a:pPr/>
              <a:t>7.4.2012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AAFF-7FD7-4370-BD6C-69FB2921B41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F6D7-5D39-402C-8574-3E6F7D10FDAD}" type="datetimeFigureOut">
              <a:rPr lang="cs-CZ" smtClean="0"/>
              <a:pPr/>
              <a:t>7.4.2012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AAFF-7FD7-4370-BD6C-69FB2921B41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F6D7-5D39-402C-8574-3E6F7D10FDAD}" type="datetimeFigureOut">
              <a:rPr lang="cs-CZ" smtClean="0"/>
              <a:pPr/>
              <a:t>7.4.2012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AAFF-7FD7-4370-BD6C-69FB2921B41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F6D7-5D39-402C-8574-3E6F7D10FDAD}" type="datetimeFigureOut">
              <a:rPr lang="cs-CZ" smtClean="0"/>
              <a:pPr/>
              <a:t>7.4.2012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AAFF-7FD7-4370-BD6C-69FB2921B41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F6D7-5D39-402C-8574-3E6F7D10FDAD}" type="datetimeFigureOut">
              <a:rPr lang="cs-CZ" smtClean="0"/>
              <a:pPr/>
              <a:t>7.4.2012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AAFF-7FD7-4370-BD6C-69FB2921B41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F6D7-5D39-402C-8574-3E6F7D10FDAD}" type="datetimeFigureOut">
              <a:rPr lang="cs-CZ" smtClean="0"/>
              <a:pPr/>
              <a:t>7.4.2012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AAFF-7FD7-4370-BD6C-69FB2921B41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s odříznutým a zakulaceným jedním roh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úhlý trojúhelník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F6D7-5D39-402C-8574-3E6F7D10FDAD}" type="datetimeFigureOut">
              <a:rPr lang="cs-CZ" smtClean="0"/>
              <a:pPr/>
              <a:t>7.4.2012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B2AAAFF-7FD7-4370-BD6C-69FB2921B41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10" name="Volný tvar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Volný tvar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F6D7-5D39-402C-8574-3E6F7D10FDAD}" type="datetimeFigureOut">
              <a:rPr lang="cs-CZ" smtClean="0"/>
              <a:pPr/>
              <a:t>7.4.2012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AAFF-7FD7-4370-BD6C-69FB2921B41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F6D7-5D39-402C-8574-3E6F7D10FDAD}" type="datetimeFigureOut">
              <a:rPr lang="cs-CZ" smtClean="0"/>
              <a:pPr/>
              <a:t>7.4.2012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AAFF-7FD7-4370-BD6C-69FB2921B41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478F6D7-5D39-402C-8574-3E6F7D10FDAD}" type="datetimeFigureOut">
              <a:rPr lang="cs-CZ" smtClean="0"/>
              <a:pPr/>
              <a:t>7.4.2012</a:t>
            </a:fld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B2AAAFF-7FD7-4370-BD6C-69FB2921B413}" type="slidenum">
              <a:rPr lang="cs-CZ" smtClean="0"/>
              <a:pPr/>
              <a:t>‹#›</a:t>
            </a:fld>
            <a:endParaRPr lang="cs-CZ"/>
          </a:p>
        </p:txBody>
      </p:sp>
      <p:grpSp>
        <p:nvGrpSpPr>
          <p:cNvPr id="2" name="Skupin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Volný tvar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Volný tvar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ypka.cz/azalka-s-ovocem/a19/d9401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85852" y="3214686"/>
            <a:ext cx="6929486" cy="1470025"/>
          </a:xfrm>
        </p:spPr>
        <p:txBody>
          <a:bodyPr>
            <a:normAutofit fontScale="90000"/>
          </a:bodyPr>
          <a:lstStyle/>
          <a:p>
            <a:r>
              <a:rPr lang="cs-CZ" b="1" dirty="0" smtClean="0"/>
              <a:t>Jindřich </a:t>
            </a:r>
            <a:r>
              <a:rPr lang="cs-CZ" b="1" dirty="0" err="1" smtClean="0"/>
              <a:t>Otipka</a:t>
            </a: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dirty="0" smtClean="0"/>
              <a:t>akademický  malíř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785918" y="4786322"/>
            <a:ext cx="6500858" cy="1752600"/>
          </a:xfrm>
        </p:spPr>
        <p:txBody>
          <a:bodyPr/>
          <a:lstStyle/>
          <a:p>
            <a:r>
              <a:rPr lang="pl-PL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3. 4. 1921  Neplachovice u Opavy</a:t>
            </a:r>
          </a:p>
          <a:p>
            <a:r>
              <a:rPr lang="cs-CZ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8. 4. 1986  </a:t>
            </a:r>
            <a:r>
              <a:rPr lang="cs-CZ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Poruba</a:t>
            </a:r>
            <a:r>
              <a:rPr lang="cs-CZ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 Ostrava</a:t>
            </a:r>
            <a:endParaRPr lang="cs-CZ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ŽIVOT  A  TVORBA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422478"/>
          </a:xfrm>
        </p:spPr>
        <p:txBody>
          <a:bodyPr>
            <a:normAutofit/>
          </a:bodyPr>
          <a:lstStyle/>
          <a:p>
            <a:r>
              <a:rPr lang="cs-CZ" sz="2000" dirty="0" smtClean="0"/>
              <a:t>studoval na Státní grafické škole v Praze (1947) a užité malířství a grafiku u profesorů J. </a:t>
            </a:r>
            <a:r>
              <a:rPr lang="cs-CZ" sz="2000" dirty="0" err="1" smtClean="0"/>
              <a:t>Baucha</a:t>
            </a:r>
            <a:r>
              <a:rPr lang="cs-CZ" sz="2000" dirty="0" smtClean="0"/>
              <a:t> a E. Filly na VŠUP tamtéž (1947 - 1952)</a:t>
            </a:r>
          </a:p>
          <a:p>
            <a:r>
              <a:rPr lang="cs-CZ" sz="2000" dirty="0" smtClean="0"/>
              <a:t>působil jako pedagog v oboru výtvarné propagace na SPŠ stavební               v Ostravě</a:t>
            </a:r>
          </a:p>
          <a:p>
            <a:r>
              <a:rPr lang="cs-CZ" sz="2000" dirty="0" smtClean="0"/>
              <a:t>z</a:t>
            </a:r>
            <a:r>
              <a:rPr lang="pt-BR" sz="2000" dirty="0" smtClean="0"/>
              <a:t>abýval se volnou i užitou malbou</a:t>
            </a:r>
            <a:endParaRPr lang="cs-CZ" sz="2000" dirty="0" smtClean="0"/>
          </a:p>
          <a:p>
            <a:r>
              <a:rPr lang="cs-CZ" sz="2000" dirty="0" smtClean="0"/>
              <a:t>věnoval se především krajinomalbě, zátiší a malbě květin</a:t>
            </a:r>
          </a:p>
          <a:p>
            <a:r>
              <a:rPr lang="cs-CZ" sz="2000" dirty="0" smtClean="0"/>
              <a:t>maloval realistické i kubistické obrazy</a:t>
            </a:r>
          </a:p>
          <a:p>
            <a:r>
              <a:rPr lang="cs-CZ" sz="2000" dirty="0" smtClean="0"/>
              <a:t>používal výtvarnou zkratku, nervní svěží rukopis a výraznou obrysovou linii důrazně obepínající tvary</a:t>
            </a:r>
          </a:p>
          <a:p>
            <a:r>
              <a:rPr lang="cs-CZ" sz="2000" dirty="0" smtClean="0"/>
              <a:t>byl následovníkem Václava </a:t>
            </a:r>
            <a:r>
              <a:rPr lang="cs-CZ" sz="2000" dirty="0" err="1" smtClean="0"/>
              <a:t>Špály</a:t>
            </a:r>
            <a:endParaRPr lang="cs-CZ" sz="2000" dirty="0" smtClean="0"/>
          </a:p>
          <a:p>
            <a:r>
              <a:rPr lang="cs-CZ" sz="2000" dirty="0" smtClean="0"/>
              <a:t>používal výtvarnou techniku - olejomalbu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pro obsah 5" descr="Obrázek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357166"/>
            <a:ext cx="5948558" cy="6286544"/>
          </a:xfr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3" name="TextovéPole 2"/>
          <p:cNvSpPr txBox="1"/>
          <p:nvPr/>
        </p:nvSpPr>
        <p:spPr>
          <a:xfrm>
            <a:off x="6572264" y="2000240"/>
            <a:ext cx="2421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err="1" smtClean="0"/>
              <a:t>Neplachovický</a:t>
            </a:r>
            <a:r>
              <a:rPr lang="cs-CZ" dirty="0" smtClean="0"/>
              <a:t> zámek</a:t>
            </a:r>
          </a:p>
          <a:p>
            <a:r>
              <a:rPr lang="cs-CZ" dirty="0" smtClean="0"/>
              <a:t>š</a:t>
            </a:r>
            <a:r>
              <a:rPr lang="cs-CZ" dirty="0" smtClean="0"/>
              <a:t>tětcem malíře </a:t>
            </a:r>
            <a:r>
              <a:rPr lang="cs-CZ" dirty="0" err="1" smtClean="0"/>
              <a:t>Otipky</a:t>
            </a: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6500826" y="4071942"/>
            <a:ext cx="26774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Fotodokumentace </a:t>
            </a:r>
          </a:p>
          <a:p>
            <a:r>
              <a:rPr lang="cs-CZ" dirty="0" smtClean="0"/>
              <a:t>z výstavy obrazů malíře –</a:t>
            </a:r>
          </a:p>
          <a:p>
            <a:r>
              <a:rPr lang="cs-CZ" dirty="0" smtClean="0"/>
              <a:t>4. 4. 2011,</a:t>
            </a:r>
          </a:p>
          <a:p>
            <a:r>
              <a:rPr lang="cs-CZ" dirty="0" smtClean="0"/>
              <a:t> zámek </a:t>
            </a:r>
            <a:r>
              <a:rPr lang="cs-CZ" dirty="0" err="1" smtClean="0"/>
              <a:t>Neplachovice</a:t>
            </a: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214282" y="571480"/>
            <a:ext cx="3471858" cy="938962"/>
          </a:xfrm>
        </p:spPr>
        <p:txBody>
          <a:bodyPr/>
          <a:lstStyle/>
          <a:p>
            <a:r>
              <a:rPr lang="cs-CZ" dirty="0" smtClean="0"/>
              <a:t>Zajímavosti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142844" y="5786454"/>
            <a:ext cx="4040188" cy="571504"/>
          </a:xfrm>
        </p:spPr>
        <p:txBody>
          <a:bodyPr>
            <a:normAutofit fontScale="77500" lnSpcReduction="20000"/>
          </a:bodyPr>
          <a:lstStyle/>
          <a:p>
            <a:r>
              <a:rPr lang="cs-CZ" dirty="0" smtClean="0"/>
              <a:t>Prodejní  výstava obrazů na zámku    v </a:t>
            </a:r>
            <a:r>
              <a:rPr lang="cs-CZ" dirty="0" err="1" smtClean="0"/>
              <a:t>Neplachovicích</a:t>
            </a:r>
            <a:r>
              <a:rPr lang="cs-CZ" dirty="0" smtClean="0"/>
              <a:t>, 4. 4. </a:t>
            </a:r>
            <a:r>
              <a:rPr lang="cs-CZ" dirty="0" smtClean="0"/>
              <a:t>2011</a:t>
            </a:r>
            <a:endParaRPr lang="cs-CZ" dirty="0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half" idx="3"/>
          </p:nvPr>
        </p:nvSpPr>
        <p:spPr>
          <a:xfrm>
            <a:off x="1571604" y="1571612"/>
            <a:ext cx="3214710" cy="785818"/>
          </a:xfrm>
        </p:spPr>
        <p:txBody>
          <a:bodyPr>
            <a:normAutofit lnSpcReduction="10000"/>
          </a:bodyPr>
          <a:lstStyle/>
          <a:p>
            <a:r>
              <a:rPr lang="cs-CZ" sz="1900" dirty="0" smtClean="0"/>
              <a:t>Výtvarná soutěž žáků ZŠ </a:t>
            </a:r>
            <a:r>
              <a:rPr lang="cs-CZ" sz="1900" dirty="0" err="1" smtClean="0"/>
              <a:t>Neplachovice</a:t>
            </a:r>
            <a:r>
              <a:rPr lang="cs-CZ" sz="1900" dirty="0" smtClean="0"/>
              <a:t> - </a:t>
            </a:r>
            <a:r>
              <a:rPr lang="cs-CZ" sz="1600" dirty="0" smtClean="0"/>
              <a:t>Malujeme </a:t>
            </a:r>
            <a:r>
              <a:rPr lang="cs-CZ" sz="1600" dirty="0" err="1" smtClean="0"/>
              <a:t>Otipku</a:t>
            </a:r>
            <a:endParaRPr lang="cs-CZ" sz="16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500306"/>
            <a:ext cx="3786214" cy="3012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2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86314" y="928670"/>
            <a:ext cx="4041775" cy="3031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2054" name="Picture 6" descr="C:\Users\Anča\Desktop\13933257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4286256"/>
            <a:ext cx="4751880" cy="2266952"/>
          </a:xfrm>
          <a:prstGeom prst="rect">
            <a:avLst/>
          </a:prstGeom>
          <a:noFill/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Krajinomalba</a:t>
            </a:r>
            <a:endParaRPr lang="cs-CZ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285720" y="2143116"/>
            <a:ext cx="4286280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4" name="Zástupný symbol pro text 3"/>
          <p:cNvSpPr>
            <a:spLocks noGrp="1"/>
          </p:cNvSpPr>
          <p:nvPr>
            <p:ph sz="half" idx="2"/>
          </p:nvPr>
        </p:nvSpPr>
        <p:spPr>
          <a:xfrm>
            <a:off x="4648200" y="1920084"/>
            <a:ext cx="4038600" cy="4723625"/>
          </a:xfrm>
        </p:spPr>
        <p:txBody>
          <a:bodyPr/>
          <a:lstStyle/>
          <a:p>
            <a:r>
              <a:rPr lang="cs-CZ" sz="3600" dirty="0" smtClean="0"/>
              <a:t>Realismus</a:t>
            </a:r>
          </a:p>
          <a:p>
            <a:r>
              <a:rPr lang="cs-CZ" sz="1800" dirty="0" smtClean="0"/>
              <a:t>dívá se na skutečnost objektivně, bez iluzí a fantazie</a:t>
            </a:r>
          </a:p>
          <a:p>
            <a:r>
              <a:rPr lang="cs-CZ" sz="1800" dirty="0" smtClean="0"/>
              <a:t>věrně a detailně zachycuje předmět tak, jak jej divák vidí</a:t>
            </a:r>
            <a:endParaRPr lang="cs-CZ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4000504"/>
            <a:ext cx="180975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6" name="TextovéPole 5"/>
          <p:cNvSpPr txBox="1"/>
          <p:nvPr/>
        </p:nvSpPr>
        <p:spPr>
          <a:xfrm>
            <a:off x="1500166" y="6357958"/>
            <a:ext cx="4237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err="1" smtClean="0"/>
              <a:t>Otipkovy</a:t>
            </a:r>
            <a:r>
              <a:rPr lang="cs-CZ" dirty="0" smtClean="0"/>
              <a:t>   obrazy  z realistického období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928662" y="704088"/>
            <a:ext cx="7758138" cy="1143000"/>
          </a:xfrm>
        </p:spPr>
        <p:txBody>
          <a:bodyPr/>
          <a:lstStyle/>
          <a:p>
            <a:r>
              <a:rPr lang="cs-CZ" dirty="0" smtClean="0"/>
              <a:t>Kubismus</a:t>
            </a:r>
            <a:endParaRPr lang="cs-CZ" dirty="0"/>
          </a:p>
        </p:txBody>
      </p:sp>
      <p:pic>
        <p:nvPicPr>
          <p:cNvPr id="7" name="Zástupný symbol pro obsah 6" descr="dgsr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32144" y="1920875"/>
            <a:ext cx="3088711" cy="4433888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6" name="Zástupný symbol pro text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cs-CZ" sz="1800" dirty="0" smtClean="0">
                <a:latin typeface="+mj-lt"/>
              </a:rPr>
              <a:t>Avantgardní umělecký směr</a:t>
            </a:r>
          </a:p>
          <a:p>
            <a:r>
              <a:rPr lang="cs-CZ" sz="1800" dirty="0" smtClean="0">
                <a:latin typeface="+mj-lt"/>
              </a:rPr>
              <a:t>Předmět zobrazuje z mnoha úhlů současně</a:t>
            </a:r>
          </a:p>
          <a:p>
            <a:r>
              <a:rPr lang="cs-CZ" sz="1800" dirty="0" smtClean="0">
                <a:latin typeface="+mj-lt"/>
              </a:rPr>
              <a:t>Předmět je rozkládán na geometrické tvary – především krychle (latinsky </a:t>
            </a:r>
            <a:r>
              <a:rPr lang="cs-CZ" sz="1800" dirty="0" err="1" smtClean="0">
                <a:latin typeface="+mj-lt"/>
              </a:rPr>
              <a:t>cubus</a:t>
            </a:r>
            <a:r>
              <a:rPr lang="cs-CZ" sz="1800" dirty="0" smtClean="0">
                <a:latin typeface="+mj-lt"/>
              </a:rPr>
              <a:t>)</a:t>
            </a:r>
          </a:p>
          <a:p>
            <a:r>
              <a:rPr lang="cs-CZ" sz="1800" dirty="0" smtClean="0">
                <a:latin typeface="+mj-lt"/>
              </a:rPr>
              <a:t>Tvary jsou pomocí fantazie skládány do obrazu</a:t>
            </a:r>
          </a:p>
          <a:p>
            <a:r>
              <a:rPr lang="cs-CZ" sz="1800" dirty="0" smtClean="0">
                <a:latin typeface="+mj-lt"/>
              </a:rPr>
              <a:t>Zobrazené předměty působí dojmem, že jsou deformované a objevují se zároveň z několika pohledů</a:t>
            </a:r>
          </a:p>
          <a:p>
            <a:endParaRPr lang="cs-CZ" sz="1800" dirty="0">
              <a:latin typeface="+mj-lt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4104992" y="6000768"/>
            <a:ext cx="5039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err="1" smtClean="0"/>
              <a:t>Otipkův</a:t>
            </a:r>
            <a:r>
              <a:rPr lang="cs-CZ" dirty="0" smtClean="0"/>
              <a:t> obraz z kubistického období jeho tvorby</a:t>
            </a:r>
            <a:endParaRPr lang="cs-CZ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4143404" cy="1000132"/>
          </a:xfrm>
        </p:spPr>
        <p:txBody>
          <a:bodyPr/>
          <a:lstStyle/>
          <a:p>
            <a:r>
              <a:rPr lang="cs-CZ" dirty="0" smtClean="0"/>
              <a:t>       Zátiší</a:t>
            </a:r>
            <a:endParaRPr lang="cs-CZ" dirty="0"/>
          </a:p>
        </p:txBody>
      </p:sp>
      <p:sp>
        <p:nvSpPr>
          <p:cNvPr id="11" name="Zástupný symbol pro text 10"/>
          <p:cNvSpPr>
            <a:spLocks noGrp="1"/>
          </p:cNvSpPr>
          <p:nvPr>
            <p:ph type="body" idx="1"/>
          </p:nvPr>
        </p:nvSpPr>
        <p:spPr>
          <a:xfrm>
            <a:off x="214282" y="5357826"/>
            <a:ext cx="2000264" cy="639762"/>
          </a:xfrm>
        </p:spPr>
        <p:txBody>
          <a:bodyPr>
            <a:noAutofit/>
          </a:bodyPr>
          <a:lstStyle/>
          <a:p>
            <a:r>
              <a:rPr lang="cs-CZ" dirty="0" smtClean="0"/>
              <a:t>Zátiší                s hyacintem</a:t>
            </a:r>
          </a:p>
          <a:p>
            <a:r>
              <a:rPr lang="cs-CZ" sz="1400" dirty="0" smtClean="0"/>
              <a:t>1958</a:t>
            </a:r>
          </a:p>
          <a:p>
            <a:endParaRPr lang="cs-CZ" dirty="0" smtClean="0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half" idx="3"/>
          </p:nvPr>
        </p:nvSpPr>
        <p:spPr>
          <a:xfrm>
            <a:off x="4786314" y="785794"/>
            <a:ext cx="3571900" cy="714380"/>
          </a:xfrm>
        </p:spPr>
        <p:txBody>
          <a:bodyPr>
            <a:normAutofit/>
          </a:bodyPr>
          <a:lstStyle/>
          <a:p>
            <a:r>
              <a:rPr lang="cs-CZ" dirty="0" smtClean="0"/>
              <a:t>Azalka s ovocem 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 bwMode="auto">
          <a:xfrm>
            <a:off x="214282" y="1142984"/>
            <a:ext cx="2786081" cy="3792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3" name="Zástupný symbol pro obsah 12" descr="pp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572000" y="1428736"/>
            <a:ext cx="4041775" cy="2702937"/>
          </a:xfr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16" y="4236248"/>
            <a:ext cx="3177880" cy="2621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4" name="TextovéPole 13"/>
          <p:cNvSpPr txBox="1"/>
          <p:nvPr/>
        </p:nvSpPr>
        <p:spPr>
          <a:xfrm>
            <a:off x="6500826" y="4500570"/>
            <a:ext cx="221457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</a:rPr>
              <a:t>Zátiší s lahví vína, rybou            a jablkem</a:t>
            </a:r>
          </a:p>
          <a:p>
            <a:r>
              <a:rPr lang="cs-CZ" sz="1400" b="1" dirty="0" smtClean="0">
                <a:solidFill>
                  <a:schemeClr val="accent2">
                    <a:lumMod val="75000"/>
                  </a:schemeClr>
                </a:solidFill>
              </a:rPr>
              <a:t>kolem r. 1960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Nadpis 14"/>
          <p:cNvSpPr>
            <a:spLocks noGrp="1"/>
          </p:cNvSpPr>
          <p:nvPr>
            <p:ph type="title"/>
          </p:nvPr>
        </p:nvSpPr>
        <p:spPr>
          <a:xfrm>
            <a:off x="357158" y="1000108"/>
            <a:ext cx="8229600" cy="785818"/>
          </a:xfrm>
        </p:spPr>
        <p:txBody>
          <a:bodyPr>
            <a:normAutofit/>
          </a:bodyPr>
          <a:lstStyle/>
          <a:p>
            <a:pPr algn="ctr"/>
            <a:r>
              <a:rPr lang="cs-CZ" sz="3600" dirty="0" smtClean="0"/>
              <a:t>Hrob malíře na hřbitově v </a:t>
            </a:r>
            <a:r>
              <a:rPr lang="cs-CZ" sz="3600" dirty="0" err="1" smtClean="0"/>
              <a:t>Neplachovicích</a:t>
            </a:r>
            <a:endParaRPr lang="cs-CZ" sz="3600" dirty="0"/>
          </a:p>
        </p:txBody>
      </p:sp>
      <p:pic>
        <p:nvPicPr>
          <p:cNvPr id="5" name="Zástupný symbol pro obsah 4" descr="DSCN561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35687" y="2393149"/>
            <a:ext cx="3929090" cy="3429024"/>
          </a:xfr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6" name="Zástupný symbol pro obsah 5" descr="DSCN561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000496" y="2214554"/>
            <a:ext cx="4857784" cy="3857652"/>
          </a:xfr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500034" y="2000240"/>
            <a:ext cx="8229600" cy="4389120"/>
          </a:xfrm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cs-CZ" dirty="0" smtClean="0"/>
              <a:t>http://abart-full.artarchiv.cz/osoby.php?IDosoby=7530&amp;Fprijmeni=Otipka</a:t>
            </a:r>
            <a:endParaRPr lang="cs-CZ" dirty="0" smtClean="0">
              <a:hlinkClick r:id="rId2"/>
            </a:endParaRPr>
          </a:p>
          <a:p>
            <a:r>
              <a:rPr lang="cs-CZ" dirty="0" smtClean="0"/>
              <a:t>http://www.</a:t>
            </a:r>
            <a:r>
              <a:rPr lang="cs-CZ" dirty="0" err="1" smtClean="0"/>
              <a:t>sypka.cz</a:t>
            </a:r>
            <a:r>
              <a:rPr lang="cs-CZ" dirty="0" smtClean="0"/>
              <a:t>/azalka-s-ovocem/a19/d9401</a:t>
            </a:r>
            <a:r>
              <a:rPr lang="cs-CZ" dirty="0" smtClean="0">
                <a:hlinkClick r:id="rId2"/>
              </a:rPr>
              <a:t> /</a:t>
            </a:r>
            <a:endParaRPr lang="cs-CZ" dirty="0" smtClean="0"/>
          </a:p>
          <a:p>
            <a:r>
              <a:rPr lang="cs-CZ" dirty="0" smtClean="0"/>
              <a:t>http://aukro.cz/otipka-jindrich-i2015693014.html</a:t>
            </a:r>
            <a:endParaRPr lang="cs-CZ" dirty="0" smtClean="0">
              <a:hlinkClick r:id="rId2"/>
            </a:endParaRPr>
          </a:p>
          <a:p>
            <a:r>
              <a:rPr lang="cs-CZ" dirty="0" smtClean="0"/>
              <a:t>http://www.galerie-</a:t>
            </a:r>
            <a:r>
              <a:rPr lang="cs-CZ" dirty="0" err="1" smtClean="0"/>
              <a:t>narodni.cz</a:t>
            </a:r>
            <a:r>
              <a:rPr lang="cs-CZ" dirty="0" smtClean="0"/>
              <a:t>/</a:t>
            </a:r>
            <a:r>
              <a:rPr lang="cs-CZ" dirty="0" err="1" smtClean="0"/>
              <a:t>cs</a:t>
            </a:r>
            <a:r>
              <a:rPr lang="cs-CZ" dirty="0" smtClean="0"/>
              <a:t>/</a:t>
            </a:r>
            <a:r>
              <a:rPr lang="cs-CZ" dirty="0" err="1" smtClean="0"/>
              <a:t>autori</a:t>
            </a:r>
            <a:r>
              <a:rPr lang="cs-CZ" dirty="0" smtClean="0"/>
              <a:t>/369-detail/</a:t>
            </a:r>
            <a:r>
              <a:rPr lang="cs-CZ" dirty="0" err="1" smtClean="0"/>
              <a:t>otipka</a:t>
            </a:r>
            <a:r>
              <a:rPr lang="cs-CZ" dirty="0" smtClean="0"/>
              <a:t>-</a:t>
            </a:r>
            <a:r>
              <a:rPr lang="cs-CZ" dirty="0" err="1" smtClean="0"/>
              <a:t>jindrich</a:t>
            </a:r>
            <a:r>
              <a:rPr lang="cs-CZ" dirty="0" smtClean="0"/>
              <a:t>/</a:t>
            </a:r>
          </a:p>
          <a:p>
            <a:r>
              <a:rPr lang="cs-CZ" dirty="0" smtClean="0"/>
              <a:t>vlastní fotografie – Renata </a:t>
            </a:r>
            <a:r>
              <a:rPr lang="cs-CZ" dirty="0" err="1" smtClean="0"/>
              <a:t>Schreierová</a:t>
            </a:r>
            <a:endParaRPr lang="cs-CZ" dirty="0" smtClean="0">
              <a:hlinkClick r:id="rId2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219</TotalTime>
  <Words>263</Words>
  <Application>Microsoft Office PowerPoint</Application>
  <PresentationFormat>Předvádění na obrazovce (4:3)</PresentationFormat>
  <Paragraphs>46</Paragraphs>
  <Slides>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Tok</vt:lpstr>
      <vt:lpstr>Jindřich Otipka akademický  malíř</vt:lpstr>
      <vt:lpstr>ŽIVOT  A  TVORBA</vt:lpstr>
      <vt:lpstr>Snímek 3</vt:lpstr>
      <vt:lpstr>Zajímavosti</vt:lpstr>
      <vt:lpstr>Krajinomalba</vt:lpstr>
      <vt:lpstr>Kubismus</vt:lpstr>
      <vt:lpstr>       Zátiší</vt:lpstr>
      <vt:lpstr>Hrob malíře na hřbitově v Neplachovicích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Jindřich Otipka akademický  malíř</dc:title>
  <dc:creator>Renata Schreierová</dc:creator>
  <cp:lastModifiedBy>Anča</cp:lastModifiedBy>
  <cp:revision>30</cp:revision>
  <dcterms:created xsi:type="dcterms:W3CDTF">2011-12-30T13:33:05Z</dcterms:created>
  <dcterms:modified xsi:type="dcterms:W3CDTF">2012-04-07T17:34:52Z</dcterms:modified>
</cp:coreProperties>
</file>