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58" r:id="rId8"/>
    <p:sldId id="262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78F6D7-5D39-402C-8574-3E6F7D10FDAD}" type="datetimeFigureOut">
              <a:rPr lang="cs-CZ" smtClean="0"/>
              <a:pPr/>
              <a:t>7.4.2012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2AAAFF-7FD7-4370-BD6C-69FB2921B41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pka.cz/azalka-s-ovocem/a19/d940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3214686"/>
            <a:ext cx="6929486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Jindřich </a:t>
            </a:r>
            <a:r>
              <a:rPr lang="cs-CZ" b="1" dirty="0" err="1" smtClean="0"/>
              <a:t>Otipka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akademický  malíř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85918" y="4786322"/>
            <a:ext cx="6500858" cy="1752600"/>
          </a:xfrm>
        </p:spPr>
        <p:txBody>
          <a:bodyPr/>
          <a:lstStyle/>
          <a:p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 4. 1921  Neplachovice u Opavy</a:t>
            </a:r>
          </a:p>
          <a:p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8. 4. 1986  </a:t>
            </a:r>
            <a:r>
              <a:rPr lang="cs-CZ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Poruba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Ostrava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 A  TVORBA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2247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studoval na Státní grafické škole v Praze (1947) a užité malířství a grafiku u profesorů J. </a:t>
            </a:r>
            <a:r>
              <a:rPr lang="cs-CZ" sz="2000" dirty="0" err="1" smtClean="0"/>
              <a:t>Baucha</a:t>
            </a:r>
            <a:r>
              <a:rPr lang="cs-CZ" sz="2000" dirty="0" smtClean="0"/>
              <a:t> a E. Filly na VŠUP tamtéž (1947 - 1952)</a:t>
            </a:r>
          </a:p>
          <a:p>
            <a:r>
              <a:rPr lang="cs-CZ" sz="2000" dirty="0" smtClean="0"/>
              <a:t>působil jako pedagog v oboru výtvarné propagace na SPŠ stavební               v Ostravě</a:t>
            </a:r>
          </a:p>
          <a:p>
            <a:r>
              <a:rPr lang="cs-CZ" sz="2000" dirty="0" smtClean="0"/>
              <a:t>z</a:t>
            </a:r>
            <a:r>
              <a:rPr lang="pt-BR" sz="2000" dirty="0" smtClean="0"/>
              <a:t>abýval se volnou i užitou malbou</a:t>
            </a:r>
            <a:endParaRPr lang="cs-CZ" sz="2000" dirty="0" smtClean="0"/>
          </a:p>
          <a:p>
            <a:r>
              <a:rPr lang="cs-CZ" sz="2000" dirty="0" smtClean="0"/>
              <a:t>věnoval se především krajinomalbě, zátiší a malbě květin</a:t>
            </a:r>
          </a:p>
          <a:p>
            <a:r>
              <a:rPr lang="cs-CZ" sz="2000" dirty="0" smtClean="0"/>
              <a:t>maloval realistické i kubistické obrazy</a:t>
            </a:r>
          </a:p>
          <a:p>
            <a:r>
              <a:rPr lang="cs-CZ" sz="2000" dirty="0" smtClean="0"/>
              <a:t>používal výtvarnou zkratku, nervní svěží rukopis a výraznou obrysovou linii důrazně obepínající tvary</a:t>
            </a:r>
          </a:p>
          <a:p>
            <a:r>
              <a:rPr lang="cs-CZ" sz="2000" dirty="0" smtClean="0"/>
              <a:t>byl následovníkem Václava </a:t>
            </a:r>
            <a:r>
              <a:rPr lang="cs-CZ" sz="2000" dirty="0" err="1" smtClean="0"/>
              <a:t>Špály</a:t>
            </a:r>
            <a:endParaRPr lang="cs-CZ" sz="2000" dirty="0" smtClean="0"/>
          </a:p>
          <a:p>
            <a:r>
              <a:rPr lang="cs-CZ" sz="2000" dirty="0" smtClean="0"/>
              <a:t>používal výtvarnou techniku - olejomalbu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brázek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5948558" cy="628654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ovéPole 2"/>
          <p:cNvSpPr txBox="1"/>
          <p:nvPr/>
        </p:nvSpPr>
        <p:spPr>
          <a:xfrm>
            <a:off x="6572264" y="2000240"/>
            <a:ext cx="242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Neplachovický</a:t>
            </a:r>
            <a:r>
              <a:rPr lang="cs-CZ" dirty="0" smtClean="0"/>
              <a:t> zámek</a:t>
            </a:r>
          </a:p>
          <a:p>
            <a:r>
              <a:rPr lang="cs-CZ" dirty="0" smtClean="0"/>
              <a:t>š</a:t>
            </a:r>
            <a:r>
              <a:rPr lang="cs-CZ" dirty="0" smtClean="0"/>
              <a:t>tětcem malíře </a:t>
            </a:r>
            <a:r>
              <a:rPr lang="cs-CZ" dirty="0" err="1" smtClean="0"/>
              <a:t>Otipky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00826" y="4071942"/>
            <a:ext cx="2677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Fotodokumentace </a:t>
            </a:r>
          </a:p>
          <a:p>
            <a:r>
              <a:rPr lang="cs-CZ" dirty="0" smtClean="0"/>
              <a:t>z výstavy obrazů malíře –</a:t>
            </a:r>
          </a:p>
          <a:p>
            <a:r>
              <a:rPr lang="cs-CZ" dirty="0" smtClean="0"/>
              <a:t>4. 4. 2011,</a:t>
            </a:r>
          </a:p>
          <a:p>
            <a:r>
              <a:rPr lang="cs-CZ" dirty="0" smtClean="0"/>
              <a:t> zámek </a:t>
            </a:r>
            <a:r>
              <a:rPr lang="cs-CZ" dirty="0" err="1" smtClean="0"/>
              <a:t>Neplachovice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571480"/>
            <a:ext cx="3471858" cy="938962"/>
          </a:xfrm>
        </p:spPr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42844" y="5786454"/>
            <a:ext cx="4040188" cy="57150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Prodejní  výstava obrazů na zámku    v </a:t>
            </a:r>
            <a:r>
              <a:rPr lang="cs-CZ" dirty="0" err="1" smtClean="0"/>
              <a:t>Neplachovicích</a:t>
            </a:r>
            <a:r>
              <a:rPr lang="cs-CZ" dirty="0" smtClean="0"/>
              <a:t>, 4. 4. </a:t>
            </a:r>
            <a:r>
              <a:rPr lang="cs-CZ" dirty="0" smtClean="0"/>
              <a:t>2011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1571604" y="1571612"/>
            <a:ext cx="3214710" cy="785818"/>
          </a:xfrm>
        </p:spPr>
        <p:txBody>
          <a:bodyPr>
            <a:normAutofit lnSpcReduction="10000"/>
          </a:bodyPr>
          <a:lstStyle/>
          <a:p>
            <a:r>
              <a:rPr lang="cs-CZ" sz="1900" dirty="0" smtClean="0"/>
              <a:t>Výtvarná soutěž žáků ZŠ </a:t>
            </a:r>
            <a:r>
              <a:rPr lang="cs-CZ" sz="1900" dirty="0" err="1" smtClean="0"/>
              <a:t>Neplachovice</a:t>
            </a:r>
            <a:r>
              <a:rPr lang="cs-CZ" sz="1900" dirty="0" smtClean="0"/>
              <a:t> - </a:t>
            </a:r>
            <a:r>
              <a:rPr lang="cs-CZ" sz="1600" dirty="0" smtClean="0"/>
              <a:t>Malujeme </a:t>
            </a:r>
            <a:r>
              <a:rPr lang="cs-CZ" sz="1600" dirty="0" err="1" smtClean="0"/>
              <a:t>Otipku</a:t>
            </a:r>
            <a:endParaRPr lang="cs-CZ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3786214" cy="301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Anča\Desktop\1393325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86256"/>
            <a:ext cx="4751880" cy="226695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Krajinomalba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143116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23625"/>
          </a:xfrm>
        </p:spPr>
        <p:txBody>
          <a:bodyPr/>
          <a:lstStyle/>
          <a:p>
            <a:r>
              <a:rPr lang="cs-CZ" sz="3600" dirty="0" smtClean="0"/>
              <a:t>Realismus</a:t>
            </a:r>
          </a:p>
          <a:p>
            <a:r>
              <a:rPr lang="cs-CZ" sz="1800" dirty="0" smtClean="0"/>
              <a:t>dívá se na skutečnost objektivně, bez iluzí a fantazie</a:t>
            </a:r>
          </a:p>
          <a:p>
            <a:r>
              <a:rPr lang="cs-CZ" sz="1800" dirty="0" smtClean="0"/>
              <a:t>věrně a detailně zachycuje předmět tak, jak jej divák vidí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ovéPole 5"/>
          <p:cNvSpPr txBox="1"/>
          <p:nvPr/>
        </p:nvSpPr>
        <p:spPr>
          <a:xfrm>
            <a:off x="1500166" y="6357958"/>
            <a:ext cx="423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Otipkovy</a:t>
            </a:r>
            <a:r>
              <a:rPr lang="cs-CZ" dirty="0" smtClean="0"/>
              <a:t>   obrazy  z realistického období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28662" y="704088"/>
            <a:ext cx="7758138" cy="1143000"/>
          </a:xfrm>
        </p:spPr>
        <p:txBody>
          <a:bodyPr/>
          <a:lstStyle/>
          <a:p>
            <a:r>
              <a:rPr lang="cs-CZ" dirty="0" smtClean="0"/>
              <a:t>Kubismus</a:t>
            </a:r>
            <a:endParaRPr lang="cs-CZ" dirty="0"/>
          </a:p>
        </p:txBody>
      </p:sp>
      <p:pic>
        <p:nvPicPr>
          <p:cNvPr id="7" name="Zástupný symbol pro obsah 6" descr="dgs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144" y="1920875"/>
            <a:ext cx="3088711" cy="44338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Zástupný symbol pro text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latin typeface="+mj-lt"/>
              </a:rPr>
              <a:t>Avantgardní umělecký směr</a:t>
            </a:r>
          </a:p>
          <a:p>
            <a:r>
              <a:rPr lang="cs-CZ" sz="1800" dirty="0" smtClean="0">
                <a:latin typeface="+mj-lt"/>
              </a:rPr>
              <a:t>Předmět zobrazuje z mnoha úhlů současně</a:t>
            </a:r>
          </a:p>
          <a:p>
            <a:r>
              <a:rPr lang="cs-CZ" sz="1800" dirty="0" smtClean="0">
                <a:latin typeface="+mj-lt"/>
              </a:rPr>
              <a:t>Předmět je rozkládán na geometrické tvary – především krychle (latinsky </a:t>
            </a:r>
            <a:r>
              <a:rPr lang="cs-CZ" sz="1800" dirty="0" err="1" smtClean="0">
                <a:latin typeface="+mj-lt"/>
              </a:rPr>
              <a:t>cubus</a:t>
            </a:r>
            <a:r>
              <a:rPr lang="cs-CZ" sz="1800" dirty="0" smtClean="0">
                <a:latin typeface="+mj-lt"/>
              </a:rPr>
              <a:t>)</a:t>
            </a:r>
          </a:p>
          <a:p>
            <a:r>
              <a:rPr lang="cs-CZ" sz="1800" dirty="0" smtClean="0">
                <a:latin typeface="+mj-lt"/>
              </a:rPr>
              <a:t>Tvary jsou pomocí fantazie skládány do obrazu</a:t>
            </a:r>
          </a:p>
          <a:p>
            <a:r>
              <a:rPr lang="cs-CZ" sz="1800" dirty="0" smtClean="0">
                <a:latin typeface="+mj-lt"/>
              </a:rPr>
              <a:t>Zobrazené předměty působí dojmem, že jsou deformované a objevují se zároveň z několika pohledů</a:t>
            </a:r>
          </a:p>
          <a:p>
            <a:endParaRPr lang="cs-CZ" sz="1800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04992" y="6000768"/>
            <a:ext cx="503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Otipkův</a:t>
            </a:r>
            <a:r>
              <a:rPr lang="cs-CZ" dirty="0" smtClean="0"/>
              <a:t> obraz z kubistického období jeho tvorby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4143404" cy="1000132"/>
          </a:xfrm>
        </p:spPr>
        <p:txBody>
          <a:bodyPr/>
          <a:lstStyle/>
          <a:p>
            <a:r>
              <a:rPr lang="cs-CZ" dirty="0" smtClean="0"/>
              <a:t>       Zátiší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>
          <a:xfrm>
            <a:off x="214282" y="5357826"/>
            <a:ext cx="2000264" cy="639762"/>
          </a:xfrm>
        </p:spPr>
        <p:txBody>
          <a:bodyPr>
            <a:noAutofit/>
          </a:bodyPr>
          <a:lstStyle/>
          <a:p>
            <a:r>
              <a:rPr lang="cs-CZ" dirty="0" smtClean="0"/>
              <a:t>Zátiší                s hyacintem</a:t>
            </a:r>
          </a:p>
          <a:p>
            <a:r>
              <a:rPr lang="cs-CZ" sz="1400" dirty="0" smtClean="0"/>
              <a:t>1958</a:t>
            </a:r>
          </a:p>
          <a:p>
            <a:endParaRPr lang="cs-CZ" dirty="0" smtClean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3"/>
          </p:nvPr>
        </p:nvSpPr>
        <p:spPr>
          <a:xfrm>
            <a:off x="4786314" y="785794"/>
            <a:ext cx="3571900" cy="714380"/>
          </a:xfrm>
        </p:spPr>
        <p:txBody>
          <a:bodyPr>
            <a:normAutofit/>
          </a:bodyPr>
          <a:lstStyle/>
          <a:p>
            <a:r>
              <a:rPr lang="cs-CZ" dirty="0" smtClean="0"/>
              <a:t>Azalka s ovocem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282" y="1142984"/>
            <a:ext cx="2786081" cy="379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Zástupný symbol pro obsah 12" descr="p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428736"/>
            <a:ext cx="4041775" cy="2702937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36248"/>
            <a:ext cx="3177880" cy="262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ovéPole 13"/>
          <p:cNvSpPr txBox="1"/>
          <p:nvPr/>
        </p:nvSpPr>
        <p:spPr>
          <a:xfrm>
            <a:off x="6500826" y="4500570"/>
            <a:ext cx="22145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Zátiší s lahví vína, rybou            a jablkem</a:t>
            </a:r>
          </a:p>
          <a:p>
            <a:r>
              <a:rPr lang="cs-CZ" sz="1400" b="1" dirty="0" smtClean="0">
                <a:solidFill>
                  <a:schemeClr val="accent2">
                    <a:lumMod val="75000"/>
                  </a:schemeClr>
                </a:solidFill>
              </a:rPr>
              <a:t>kolem r. 1960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Hrob malíře na hřbitově v </a:t>
            </a:r>
            <a:r>
              <a:rPr lang="cs-CZ" sz="3600" dirty="0" err="1" smtClean="0"/>
              <a:t>Neplachovicích</a:t>
            </a:r>
            <a:endParaRPr lang="cs-CZ" sz="3600" dirty="0"/>
          </a:p>
        </p:txBody>
      </p:sp>
      <p:pic>
        <p:nvPicPr>
          <p:cNvPr id="5" name="Zástupný symbol pro obsah 4" descr="DSCN56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687" y="2393149"/>
            <a:ext cx="3929090" cy="342902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Zástupný symbol pro obsah 5" descr="DSCN56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214554"/>
            <a:ext cx="4857784" cy="385765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8912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http://abart-full.artarchiv.cz/osoby.php?IDosoby=7530&amp;Fprijmeni=Otipka</a:t>
            </a:r>
            <a:endParaRPr lang="cs-CZ" dirty="0" smtClean="0">
              <a:hlinkClick r:id="rId2"/>
            </a:endParaRPr>
          </a:p>
          <a:p>
            <a:r>
              <a:rPr lang="cs-CZ" dirty="0" smtClean="0"/>
              <a:t>http://www.</a:t>
            </a:r>
            <a:r>
              <a:rPr lang="cs-CZ" dirty="0" err="1" smtClean="0"/>
              <a:t>sypka.cz</a:t>
            </a:r>
            <a:r>
              <a:rPr lang="cs-CZ" dirty="0" smtClean="0"/>
              <a:t>/azalka-s-ovocem/a19/d9401</a:t>
            </a:r>
            <a:r>
              <a:rPr lang="cs-CZ" dirty="0" smtClean="0">
                <a:hlinkClick r:id="rId2"/>
              </a:rPr>
              <a:t> /</a:t>
            </a:r>
            <a:endParaRPr lang="cs-CZ" dirty="0" smtClean="0"/>
          </a:p>
          <a:p>
            <a:r>
              <a:rPr lang="cs-CZ" dirty="0" smtClean="0"/>
              <a:t>http://aukro.cz/otipka-jindrich-i2015693014.html</a:t>
            </a:r>
            <a:endParaRPr lang="cs-CZ" dirty="0" smtClean="0">
              <a:hlinkClick r:id="rId2"/>
            </a:endParaRPr>
          </a:p>
          <a:p>
            <a:r>
              <a:rPr lang="cs-CZ" dirty="0" smtClean="0"/>
              <a:t>http://www.galerie-</a:t>
            </a:r>
            <a:r>
              <a:rPr lang="cs-CZ" dirty="0" err="1" smtClean="0"/>
              <a:t>narodni.cz</a:t>
            </a:r>
            <a:r>
              <a:rPr lang="cs-CZ" dirty="0" smtClean="0"/>
              <a:t>/</a:t>
            </a:r>
            <a:r>
              <a:rPr lang="cs-CZ" dirty="0" err="1" smtClean="0"/>
              <a:t>cs</a:t>
            </a:r>
            <a:r>
              <a:rPr lang="cs-CZ" dirty="0" smtClean="0"/>
              <a:t>/</a:t>
            </a:r>
            <a:r>
              <a:rPr lang="cs-CZ" dirty="0" err="1" smtClean="0"/>
              <a:t>autori</a:t>
            </a:r>
            <a:r>
              <a:rPr lang="cs-CZ" dirty="0" smtClean="0"/>
              <a:t>/369-detail/</a:t>
            </a:r>
            <a:r>
              <a:rPr lang="cs-CZ" dirty="0" err="1" smtClean="0"/>
              <a:t>otipka</a:t>
            </a:r>
            <a:r>
              <a:rPr lang="cs-CZ" dirty="0" smtClean="0"/>
              <a:t>-</a:t>
            </a:r>
            <a:r>
              <a:rPr lang="cs-CZ" dirty="0" err="1" smtClean="0"/>
              <a:t>jindrich</a:t>
            </a:r>
            <a:r>
              <a:rPr lang="cs-CZ" dirty="0" smtClean="0"/>
              <a:t>/</a:t>
            </a:r>
          </a:p>
          <a:p>
            <a:r>
              <a:rPr lang="cs-CZ" dirty="0" smtClean="0"/>
              <a:t>vlastní fotografie – Renata </a:t>
            </a:r>
            <a:r>
              <a:rPr lang="cs-CZ" dirty="0" err="1" smtClean="0"/>
              <a:t>Schreierová</a:t>
            </a:r>
            <a:endParaRPr lang="cs-CZ" dirty="0" smtClean="0">
              <a:hlinkClick r:id="rId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263</Words>
  <Application>Microsoft Office PowerPoint</Application>
  <PresentationFormat>Předvádění na obrazovce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Jindřich Otipka akademický  malíř</vt:lpstr>
      <vt:lpstr>ŽIVOT  A  TVORBA</vt:lpstr>
      <vt:lpstr>Snímek 3</vt:lpstr>
      <vt:lpstr>Zajímavosti</vt:lpstr>
      <vt:lpstr>Krajinomalba</vt:lpstr>
      <vt:lpstr>Kubismus</vt:lpstr>
      <vt:lpstr>       Zátiší</vt:lpstr>
      <vt:lpstr>Hrob malíře na hřbitově v Neplachovicích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Jindřich Otipka akademický  malíř</dc:title>
  <dc:creator>Renata Schreierová</dc:creator>
  <cp:lastModifiedBy>Anča</cp:lastModifiedBy>
  <cp:revision>30</cp:revision>
  <dcterms:created xsi:type="dcterms:W3CDTF">2011-12-30T13:33:05Z</dcterms:created>
  <dcterms:modified xsi:type="dcterms:W3CDTF">2012-04-07T17:34:52Z</dcterms:modified>
</cp:coreProperties>
</file>