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71" r:id="rId9"/>
    <p:sldId id="272" r:id="rId10"/>
    <p:sldId id="274" r:id="rId11"/>
    <p:sldId id="268" r:id="rId12"/>
    <p:sldId id="266" r:id="rId13"/>
    <p:sldId id="263" r:id="rId14"/>
    <p:sldId id="264" r:id="rId15"/>
    <p:sldId id="265" r:id="rId16"/>
    <p:sldId id="269" r:id="rId17"/>
    <p:sldId id="273" r:id="rId18"/>
    <p:sldId id="267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2678" autoAdjust="0"/>
  </p:normalViewPr>
  <p:slideViewPr>
    <p:cSldViewPr>
      <p:cViewPr varScale="1">
        <p:scale>
          <a:sx n="89" d="100"/>
          <a:sy n="89" d="100"/>
        </p:scale>
        <p:origin x="-6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00C6A-C9FB-48DB-A5C9-C819EF713F4C}" type="datetimeFigureOut">
              <a:rPr lang="cs-CZ" smtClean="0"/>
              <a:pPr/>
              <a:t>10.6.2012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230EC-28EF-4BDF-B460-2649BC2A00E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0EC-28EF-4BDF-B460-2649BC2A00EF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0EC-28EF-4BDF-B460-2649BC2A00EF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0EC-28EF-4BDF-B460-2649BC2A00EF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0EC-28EF-4BDF-B460-2649BC2A00EF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0EC-28EF-4BDF-B460-2649BC2A00EF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0EC-28EF-4BDF-B460-2649BC2A00EF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4E92-6C6D-4D64-BD85-DF6AACFF9A06}" type="datetimeFigureOut">
              <a:rPr lang="cs-CZ" smtClean="0"/>
              <a:pPr/>
              <a:t>10.6.2012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00F86-1DC2-498F-BE84-8DF699BC425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4E92-6C6D-4D64-BD85-DF6AACFF9A06}" type="datetimeFigureOut">
              <a:rPr lang="cs-CZ" smtClean="0"/>
              <a:pPr/>
              <a:t>10.6.2012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0F86-1DC2-498F-BE84-8DF699BC42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4E92-6C6D-4D64-BD85-DF6AACFF9A06}" type="datetimeFigureOut">
              <a:rPr lang="cs-CZ" smtClean="0"/>
              <a:pPr/>
              <a:t>10.6.2012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0F86-1DC2-498F-BE84-8DF699BC42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404E92-6C6D-4D64-BD85-DF6AACFF9A06}" type="datetimeFigureOut">
              <a:rPr lang="cs-CZ" smtClean="0"/>
              <a:pPr/>
              <a:t>10.6.2012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C300F86-1DC2-498F-BE84-8DF699BC425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4E92-6C6D-4D64-BD85-DF6AACFF9A06}" type="datetimeFigureOut">
              <a:rPr lang="cs-CZ" smtClean="0"/>
              <a:pPr/>
              <a:t>10.6.2012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0F86-1DC2-498F-BE84-8DF699BC425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4E92-6C6D-4D64-BD85-DF6AACFF9A06}" type="datetimeFigureOut">
              <a:rPr lang="cs-CZ" smtClean="0"/>
              <a:pPr/>
              <a:t>10.6.2012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0F86-1DC2-498F-BE84-8DF699BC425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0F86-1DC2-498F-BE84-8DF699BC425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4E92-6C6D-4D64-BD85-DF6AACFF9A06}" type="datetimeFigureOut">
              <a:rPr lang="cs-CZ" smtClean="0"/>
              <a:pPr/>
              <a:t>10.6.2012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4E92-6C6D-4D64-BD85-DF6AACFF9A06}" type="datetimeFigureOut">
              <a:rPr lang="cs-CZ" smtClean="0"/>
              <a:pPr/>
              <a:t>10.6.2012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0F86-1DC2-498F-BE84-8DF699BC425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4E92-6C6D-4D64-BD85-DF6AACFF9A06}" type="datetimeFigureOut">
              <a:rPr lang="cs-CZ" smtClean="0"/>
              <a:pPr/>
              <a:t>10.6.2012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0F86-1DC2-498F-BE84-8DF699BC42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404E92-6C6D-4D64-BD85-DF6AACFF9A06}" type="datetimeFigureOut">
              <a:rPr lang="cs-CZ" smtClean="0"/>
              <a:pPr/>
              <a:t>10.6.2012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300F86-1DC2-498F-BE84-8DF699BC425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4E92-6C6D-4D64-BD85-DF6AACFF9A06}" type="datetimeFigureOut">
              <a:rPr lang="cs-CZ" smtClean="0"/>
              <a:pPr/>
              <a:t>10.6.2012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00F86-1DC2-498F-BE84-8DF699BC425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8404E92-6C6D-4D64-BD85-DF6AACFF9A06}" type="datetimeFigureOut">
              <a:rPr lang="cs-CZ" smtClean="0"/>
              <a:pPr/>
              <a:t>10.6.2012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C300F86-1DC2-498F-BE84-8DF699BC425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000" dirty="0" smtClean="0">
                <a:solidFill>
                  <a:schemeClr val="accent2"/>
                </a:solidFill>
              </a:rPr>
              <a:t>Josef Jan </a:t>
            </a:r>
            <a:r>
              <a:rPr lang="cs-CZ" sz="8000" dirty="0" err="1" smtClean="0">
                <a:solidFill>
                  <a:schemeClr val="accent2"/>
                </a:solidFill>
              </a:rPr>
              <a:t>Schössler</a:t>
            </a:r>
            <a:endParaRPr lang="cs-CZ" sz="8000" dirty="0">
              <a:solidFill>
                <a:schemeClr val="accent2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sz="half" idx="1"/>
          </p:nvPr>
        </p:nvSpPr>
        <p:spPr>
          <a:xfrm>
            <a:off x="500034" y="2071678"/>
            <a:ext cx="4059936" cy="4000496"/>
          </a:xfrm>
        </p:spPr>
        <p:txBody>
          <a:bodyPr/>
          <a:lstStyle/>
          <a:p>
            <a:r>
              <a:rPr lang="cs-CZ" sz="4800" dirty="0" smtClean="0"/>
              <a:t>7. leden 1761 – </a:t>
            </a:r>
            <a:r>
              <a:rPr lang="cs-CZ" sz="4800" dirty="0" err="1" smtClean="0"/>
              <a:t>Rýmařov</a:t>
            </a:r>
            <a:endParaRPr lang="cs-CZ" sz="4800" dirty="0" smtClean="0"/>
          </a:p>
          <a:p>
            <a:r>
              <a:rPr lang="cs-CZ" sz="4800" dirty="0" smtClean="0"/>
              <a:t>3. květen 1834 - Opava</a:t>
            </a:r>
          </a:p>
          <a:p>
            <a:pPr>
              <a:buFont typeface="Arial" charset="0"/>
              <a:buChar char="•"/>
            </a:pPr>
            <a:endParaRPr lang="cs-CZ" dirty="0"/>
          </a:p>
        </p:txBody>
      </p:sp>
      <p:pic>
        <p:nvPicPr>
          <p:cNvPr id="1026" name="Picture 2" descr="C:\Users\Anča\Desktop\Opava\DSCN62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3438" y="1214422"/>
            <a:ext cx="4002132" cy="5336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28596" y="428604"/>
            <a:ext cx="8443914" cy="1285884"/>
          </a:xfrm>
        </p:spPr>
        <p:txBody>
          <a:bodyPr>
            <a:noAutofit/>
          </a:bodyPr>
          <a:lstStyle/>
          <a:p>
            <a:pPr algn="ctr"/>
            <a:r>
              <a:rPr lang="cs-CZ" sz="3000" b="1" dirty="0" smtClean="0">
                <a:solidFill>
                  <a:schemeClr val="bg2"/>
                </a:solidFill>
              </a:rPr>
              <a:t>Současnost – mapa parků kolem původního historického jádra – nahradily bývalé opevnění města</a:t>
            </a:r>
            <a:endParaRPr lang="cs-CZ" sz="3000" b="1" dirty="0">
              <a:solidFill>
                <a:schemeClr val="bg2"/>
              </a:solidFill>
            </a:endParaRPr>
          </a:p>
        </p:txBody>
      </p:sp>
      <p:pic>
        <p:nvPicPr>
          <p:cNvPr id="3074" name="Picture 2" descr="C:\Users\Anča\Desktop\Opava\DSCN61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643050"/>
            <a:ext cx="6572297" cy="4929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Antický  pavilón – pocta  </a:t>
            </a:r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</a:rPr>
              <a:t>Schösslerovi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357298"/>
            <a:ext cx="663245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élník 4"/>
          <p:cNvSpPr/>
          <p:nvPr/>
        </p:nvSpPr>
        <p:spPr>
          <a:xfrm>
            <a:off x="214282" y="5000636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i="1" dirty="0" smtClean="0"/>
              <a:t>Na Ptačím vrchu byl v roce 1834  postaven dřevěný pavilon v podobě antického templu na památku starosty </a:t>
            </a:r>
            <a:r>
              <a:rPr lang="cs-CZ" b="1" i="1" dirty="0" err="1" smtClean="0"/>
              <a:t>Schösslera</a:t>
            </a:r>
            <a:r>
              <a:rPr lang="cs-CZ" b="1" i="1" dirty="0" smtClean="0"/>
              <a:t>. Stál zde až do roku 1889. Navrhl jej opavský městský stavitel </a:t>
            </a:r>
            <a:r>
              <a:rPr lang="cs-CZ" b="1" i="1" dirty="0" err="1" smtClean="0"/>
              <a:t>Franz</a:t>
            </a:r>
            <a:r>
              <a:rPr lang="cs-CZ" b="1" i="1" dirty="0" smtClean="0"/>
              <a:t> </a:t>
            </a:r>
            <a:r>
              <a:rPr lang="cs-CZ" b="1" i="1" dirty="0" err="1" smtClean="0"/>
              <a:t>Biela</a:t>
            </a:r>
            <a:endParaRPr lang="cs-CZ" b="1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33958"/>
          </a:xfrm>
        </p:spPr>
        <p:txBody>
          <a:bodyPr/>
          <a:lstStyle/>
          <a:p>
            <a:r>
              <a:rPr lang="cs-CZ" sz="2800" dirty="0" smtClean="0">
                <a:solidFill>
                  <a:schemeClr val="bg1"/>
                </a:solidFill>
              </a:rPr>
              <a:t>1804 – prosadil stavbu divadla na Horním nám. – </a:t>
            </a:r>
          </a:p>
          <a:p>
            <a:pPr>
              <a:buNone/>
            </a:pPr>
            <a:r>
              <a:rPr lang="cs-CZ" sz="2800" dirty="0" smtClean="0">
                <a:solidFill>
                  <a:schemeClr val="bg1"/>
                </a:solidFill>
              </a:rPr>
              <a:t>   3. nejstarší divadelní budova v Česku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2192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2"/>
                </a:solidFill>
              </a:rPr>
              <a:t>STAVITELSKÉ  AKTIVITY - kultura</a:t>
            </a:r>
            <a:endParaRPr lang="cs-CZ" sz="4000" b="1" dirty="0">
              <a:solidFill>
                <a:schemeClr val="accent2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928934"/>
            <a:ext cx="5050757" cy="303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928934"/>
            <a:ext cx="33337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1357290" y="557214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 19. století</a:t>
            </a:r>
            <a:endParaRPr lang="cs-CZ" b="1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5929322" y="5929330"/>
            <a:ext cx="170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Současnost</a:t>
            </a:r>
            <a:endParaRPr lang="cs-CZ" b="1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  </a:t>
            </a:r>
            <a:r>
              <a:rPr lang="cs-CZ" sz="4400" b="1" dirty="0" smtClean="0">
                <a:solidFill>
                  <a:schemeClr val="accent2"/>
                </a:solidFill>
              </a:rPr>
              <a:t>STAVITELSKÉ  AKTIVITY - kultura</a:t>
            </a:r>
            <a:endParaRPr lang="cs-CZ" sz="4400" b="1" dirty="0">
              <a:solidFill>
                <a:schemeClr val="accent2"/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191016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1814 – prosadil  založení  našeho nejstaršího muzea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786058"/>
            <a:ext cx="25050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bdélník 7"/>
          <p:cNvSpPr/>
          <p:nvPr/>
        </p:nvSpPr>
        <p:spPr>
          <a:xfrm>
            <a:off x="285720" y="5715016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i="1" dirty="0" smtClean="0"/>
              <a:t>Výstavní budova muzea v 90. letech 19. století</a:t>
            </a:r>
            <a:endParaRPr lang="cs-CZ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357430"/>
            <a:ext cx="228601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ovéPole 12"/>
          <p:cNvSpPr txBox="1"/>
          <p:nvPr/>
        </p:nvSpPr>
        <p:spPr>
          <a:xfrm>
            <a:off x="4214810" y="585789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R. 2008</a:t>
            </a:r>
            <a:endParaRPr lang="cs-CZ" b="1" i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929322" y="592933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R. 2012 – po rekonstrukci</a:t>
            </a:r>
            <a:endParaRPr lang="cs-CZ" b="1" i="1" dirty="0"/>
          </a:p>
        </p:txBody>
      </p:sp>
      <p:pic>
        <p:nvPicPr>
          <p:cNvPr id="4098" name="Picture 2" descr="C:\Users\Anča\Desktop\Opava\DSCN62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285992"/>
            <a:ext cx="2607476" cy="3476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1824 – zasloužil se o výstavbu opavského pivovaru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accent2"/>
                </a:solidFill>
              </a:rPr>
              <a:t>STAVITELSKÉ  AKTIVITY - průmysl</a:t>
            </a:r>
            <a:endParaRPr lang="cs-CZ" b="1" dirty="0">
              <a:solidFill>
                <a:schemeClr val="accent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57430"/>
            <a:ext cx="471490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3786182" y="6143644"/>
            <a:ext cx="212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Současný stav</a:t>
            </a:r>
            <a:endParaRPr lang="cs-CZ" b="1" i="1" dirty="0"/>
          </a:p>
        </p:txBody>
      </p:sp>
      <p:pic>
        <p:nvPicPr>
          <p:cNvPr id="5122" name="Picture 2" descr="C:\Users\Anča\Desktop\Opava\DSCN6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00372"/>
            <a:ext cx="4165601" cy="3123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osvědčil se za napoleonských válek při průchodu vojsk městem jako výborný zásobovač a ubytovatel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podílel se jako hostitel a organizátor na uspořádání </a:t>
            </a:r>
            <a:r>
              <a:rPr lang="cs-CZ" dirty="0" smtClean="0">
                <a:solidFill>
                  <a:schemeClr val="accent2"/>
                </a:solidFill>
              </a:rPr>
              <a:t>kongresu Svaté aliance  v r. 1820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    sešlo se tu 600 předních diplomatů z celé Evropy včetně hlav tří velmocí – Pruska, Rakouska a Ruska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2">
                    <a:lumMod val="10000"/>
                  </a:schemeClr>
                </a:solidFill>
              </a:rPr>
              <a:t>ORGANIZÁTORSKÉ  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SCHOPNOSTI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Šipka dolů 3"/>
          <p:cNvSpPr/>
          <p:nvPr/>
        </p:nvSpPr>
        <p:spPr>
          <a:xfrm>
            <a:off x="4071934" y="3500438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 smtClean="0">
                <a:solidFill>
                  <a:schemeClr val="tx2">
                    <a:lumMod val="10000"/>
                  </a:schemeClr>
                </a:solidFill>
              </a:rPr>
              <a:t>Schösslerův</a:t>
            </a:r>
            <a:r>
              <a:rPr lang="cs-CZ" sz="3600" b="1" dirty="0" smtClean="0">
                <a:solidFill>
                  <a:schemeClr val="tx2">
                    <a:lumMod val="10000"/>
                  </a:schemeClr>
                </a:solidFill>
              </a:rPr>
              <a:t> salónek v Obecním domě</a:t>
            </a:r>
            <a:endParaRPr lang="cs-CZ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34406" y="1524000"/>
            <a:ext cx="6652304" cy="44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délník 6"/>
          <p:cNvSpPr/>
          <p:nvPr/>
        </p:nvSpPr>
        <p:spPr>
          <a:xfrm>
            <a:off x="2071670" y="5000637"/>
            <a:ext cx="5357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/>
              <a:t>V současné době je místnost vyzdobena replikami pohlednic dokumentujících  proměny našeho města v době </a:t>
            </a:r>
            <a:r>
              <a:rPr lang="cs-CZ" sz="1600" b="1" dirty="0" err="1" smtClean="0"/>
              <a:t>Schösslerova</a:t>
            </a:r>
            <a:r>
              <a:rPr lang="cs-CZ" sz="1600" b="1" dirty="0" smtClean="0"/>
              <a:t> působení: 1797 – 1834</a:t>
            </a:r>
            <a:endParaRPr lang="cs-CZ" sz="16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nča\Desktop\Opava\DSCN62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250"/>
          <a:stretch>
            <a:fillRect/>
          </a:stretch>
        </p:blipFill>
        <p:spPr bwMode="auto">
          <a:xfrm>
            <a:off x="2643174" y="1357298"/>
            <a:ext cx="6096000" cy="4286248"/>
          </a:xfrm>
          <a:prstGeom prst="rect">
            <a:avLst/>
          </a:prstGeom>
          <a:noFill/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rmAutofit/>
          </a:bodyPr>
          <a:lstStyle/>
          <a:p>
            <a:r>
              <a:rPr lang="cs-CZ" sz="3400" b="1" dirty="0" smtClean="0">
                <a:solidFill>
                  <a:schemeClr val="bg1"/>
                </a:solidFill>
              </a:rPr>
              <a:t>SÁL  PURKMISTRŮ  V  OBECNÍM  DOMĚ</a:t>
            </a:r>
            <a:endParaRPr lang="cs-CZ" sz="3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Anča\Desktop\Opava\DSCN6208.JPG"/>
          <p:cNvPicPr>
            <a:picLocks noChangeAspect="1" noChangeArrowheads="1"/>
          </p:cNvPicPr>
          <p:nvPr/>
        </p:nvPicPr>
        <p:blipFill>
          <a:blip r:embed="rId3" cstate="print"/>
          <a:srcRect t="20030" b="33374"/>
          <a:stretch>
            <a:fillRect/>
          </a:stretch>
        </p:blipFill>
        <p:spPr bwMode="auto">
          <a:xfrm>
            <a:off x="357158" y="4572008"/>
            <a:ext cx="5929354" cy="2071702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00035" y="1857365"/>
            <a:ext cx="20002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dirty="0" smtClean="0"/>
              <a:t>Jsou zde portréty všech</a:t>
            </a:r>
          </a:p>
          <a:p>
            <a:r>
              <a:rPr lang="cs-CZ" sz="2800" b="1" i="1" dirty="0" smtClean="0"/>
              <a:t>opavských primátorů</a:t>
            </a:r>
            <a:endParaRPr lang="cs-CZ" sz="2800" b="1" i="1" dirty="0"/>
          </a:p>
        </p:txBody>
      </p:sp>
      <p:sp>
        <p:nvSpPr>
          <p:cNvPr id="8" name="Šipka nahoru 7"/>
          <p:cNvSpPr/>
          <p:nvPr/>
        </p:nvSpPr>
        <p:spPr>
          <a:xfrm>
            <a:off x="4357686" y="4286256"/>
            <a:ext cx="357190" cy="7143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http://opavsky.denik.cz/zpravy_region/domy-s-hist</a:t>
            </a:r>
          </a:p>
          <a:p>
            <a:r>
              <a:rPr lang="cs-CZ" dirty="0" smtClean="0"/>
              <a:t>http://cs.wikipedia.org/wiki/Slezsk%C3%A9_zemsk%C3%A9_muzeumorii-vystavni-budova-slezskeho-muzea-.html</a:t>
            </a:r>
          </a:p>
          <a:p>
            <a:r>
              <a:rPr lang="cs-CZ" dirty="0" smtClean="0"/>
              <a:t>http://opavsky.denik.cz/zpravy_region/historie-dejiny-mesta-v-datech20091230.html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zaopavu.cz</a:t>
            </a:r>
            <a:r>
              <a:rPr lang="cs-CZ" dirty="0" smtClean="0"/>
              <a:t>/</a:t>
            </a:r>
            <a:r>
              <a:rPr lang="cs-CZ" dirty="0" err="1" smtClean="0"/>
              <a:t>rservice.php</a:t>
            </a:r>
            <a:r>
              <a:rPr lang="cs-CZ" dirty="0" smtClean="0"/>
              <a:t>?akce=tisk&amp;</a:t>
            </a:r>
            <a:r>
              <a:rPr lang="cs-CZ" dirty="0" err="1" smtClean="0"/>
              <a:t>cisloclanku</a:t>
            </a:r>
            <a:r>
              <a:rPr lang="cs-CZ" dirty="0" smtClean="0"/>
              <a:t>=2010070001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opava.biz</a:t>
            </a:r>
            <a:r>
              <a:rPr lang="cs-CZ" dirty="0" smtClean="0"/>
              <a:t>/</a:t>
            </a:r>
            <a:r>
              <a:rPr lang="cs-CZ" dirty="0" err="1" smtClean="0"/>
              <a:t>info</a:t>
            </a:r>
            <a:r>
              <a:rPr lang="cs-CZ" dirty="0" smtClean="0"/>
              <a:t>/foto_index.</a:t>
            </a:r>
            <a:r>
              <a:rPr lang="cs-CZ" dirty="0" err="1" smtClean="0"/>
              <a:t>php</a:t>
            </a:r>
            <a:r>
              <a:rPr lang="cs-CZ" dirty="0" smtClean="0"/>
              <a:t>?</a:t>
            </a:r>
            <a:r>
              <a:rPr lang="cs-CZ" dirty="0" err="1" smtClean="0"/>
              <a:t>fid</a:t>
            </a:r>
            <a:r>
              <a:rPr lang="cs-CZ" dirty="0" smtClean="0"/>
              <a:t>=400</a:t>
            </a:r>
          </a:p>
          <a:p>
            <a:r>
              <a:rPr lang="cs-CZ" dirty="0" smtClean="0"/>
              <a:t>Vlastní fotografie – Renata </a:t>
            </a:r>
            <a:r>
              <a:rPr lang="cs-CZ" dirty="0" err="1" smtClean="0"/>
              <a:t>Schreierová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b="1" dirty="0" smtClean="0">
                <a:solidFill>
                  <a:schemeClr val="tx2">
                    <a:lumMod val="10000"/>
                  </a:schemeClr>
                </a:solidFill>
              </a:rPr>
              <a:t>ZDROJE</a:t>
            </a:r>
            <a:endParaRPr lang="cs-CZ" sz="48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/>
          <p:cNvSpPr/>
          <p:nvPr/>
        </p:nvSpPr>
        <p:spPr>
          <a:xfrm>
            <a:off x="3857620" y="642918"/>
            <a:ext cx="4357718" cy="142876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75000"/>
                  </a:schemeClr>
                </a:solidFill>
              </a:rPr>
              <a:t>Druhý  doživotní purkmistr města Opavy</a:t>
            </a:r>
            <a:endParaRPr lang="cs-CZ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Elipsa 3"/>
          <p:cNvSpPr/>
          <p:nvPr/>
        </p:nvSpPr>
        <p:spPr>
          <a:xfrm>
            <a:off x="357158" y="1428736"/>
            <a:ext cx="4143404" cy="157163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Propagátor městské zeleně v 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Opavě</a:t>
            </a:r>
          </a:p>
        </p:txBody>
      </p:sp>
      <p:sp>
        <p:nvSpPr>
          <p:cNvPr id="5" name="Elipsa 4"/>
          <p:cNvSpPr/>
          <p:nvPr/>
        </p:nvSpPr>
        <p:spPr>
          <a:xfrm>
            <a:off x="4286248" y="4572008"/>
            <a:ext cx="3857652" cy="164307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Spoluzakladatel našeho nejstaršího muzea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1857356" y="3429000"/>
            <a:ext cx="3071834" cy="13573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75000"/>
                  </a:schemeClr>
                </a:solidFill>
              </a:rPr>
              <a:t>Propagátor  výstavby opavského divadla</a:t>
            </a:r>
            <a:endParaRPr lang="cs-CZ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5214942" y="2786058"/>
            <a:ext cx="2928958" cy="142876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Zastánce výstavby opavského pivovaru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714348" y="5143512"/>
            <a:ext cx="3357586" cy="121444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Organizátor  kongresu Svaté  aliance v Opavě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Autofit/>
          </a:bodyPr>
          <a:lstStyle/>
          <a:p>
            <a:r>
              <a:rPr lang="cs-CZ" sz="3200" dirty="0" smtClean="0">
                <a:solidFill>
                  <a:schemeClr val="bg1"/>
                </a:solidFill>
              </a:rPr>
              <a:t>Otec- Jan </a:t>
            </a:r>
            <a:r>
              <a:rPr lang="cs-CZ" sz="3200" dirty="0" err="1" smtClean="0">
                <a:solidFill>
                  <a:schemeClr val="bg1"/>
                </a:solidFill>
              </a:rPr>
              <a:t>Schösller</a:t>
            </a:r>
            <a:r>
              <a:rPr lang="cs-CZ" sz="3200" dirty="0" smtClean="0">
                <a:solidFill>
                  <a:schemeClr val="bg1"/>
                </a:solidFill>
              </a:rPr>
              <a:t>, papírnický tovaryš ze Staré Vsi, díky sňatku spolumajitel </a:t>
            </a:r>
            <a:r>
              <a:rPr lang="cs-CZ" sz="3200" dirty="0" err="1" smtClean="0">
                <a:solidFill>
                  <a:schemeClr val="bg1"/>
                </a:solidFill>
              </a:rPr>
              <a:t>rýmařovské</a:t>
            </a:r>
            <a:r>
              <a:rPr lang="cs-CZ" sz="3200" dirty="0" smtClean="0">
                <a:solidFill>
                  <a:schemeClr val="bg1"/>
                </a:solidFill>
              </a:rPr>
              <a:t> papírny, ve věku 44 let nečekaně umírá</a:t>
            </a:r>
          </a:p>
          <a:p>
            <a:r>
              <a:rPr lang="cs-CZ" sz="3200" dirty="0" smtClean="0">
                <a:solidFill>
                  <a:schemeClr val="bg1"/>
                </a:solidFill>
              </a:rPr>
              <a:t>Matka- Marie Viktorie </a:t>
            </a:r>
            <a:r>
              <a:rPr lang="cs-CZ" sz="3200" dirty="0" err="1" smtClean="0">
                <a:solidFill>
                  <a:schemeClr val="bg1"/>
                </a:solidFill>
              </a:rPr>
              <a:t>Grosserová</a:t>
            </a:r>
            <a:r>
              <a:rPr lang="cs-CZ" sz="3200" dirty="0" smtClean="0">
                <a:solidFill>
                  <a:schemeClr val="bg1"/>
                </a:solidFill>
              </a:rPr>
              <a:t>, dcera </a:t>
            </a:r>
            <a:r>
              <a:rPr lang="cs-CZ" sz="3200" dirty="0" err="1" smtClean="0">
                <a:solidFill>
                  <a:schemeClr val="bg1"/>
                </a:solidFill>
              </a:rPr>
              <a:t>rýmařovského</a:t>
            </a:r>
            <a:r>
              <a:rPr lang="cs-CZ" sz="3200" dirty="0" smtClean="0">
                <a:solidFill>
                  <a:schemeClr val="bg1"/>
                </a:solidFill>
              </a:rPr>
              <a:t> měšťana</a:t>
            </a:r>
          </a:p>
          <a:p>
            <a:r>
              <a:rPr lang="cs-CZ" sz="3200" dirty="0" smtClean="0">
                <a:solidFill>
                  <a:schemeClr val="bg1"/>
                </a:solidFill>
              </a:rPr>
              <a:t>Otčím- Leopold Winter z Horního Václavova, bohatý mlynář</a:t>
            </a:r>
          </a:p>
          <a:p>
            <a:r>
              <a:rPr lang="cs-CZ" sz="3200" dirty="0" smtClean="0">
                <a:solidFill>
                  <a:schemeClr val="bg1"/>
                </a:solidFill>
              </a:rPr>
              <a:t>Sourozenci- 4 z prvního manželství</a:t>
            </a:r>
          </a:p>
          <a:p>
            <a:pPr>
              <a:buNone/>
            </a:pPr>
            <a:r>
              <a:rPr lang="cs-CZ" sz="3200" dirty="0" smtClean="0">
                <a:solidFill>
                  <a:schemeClr val="bg1"/>
                </a:solidFill>
              </a:rPr>
              <a:t>  			     2 z druhého manželství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 smtClean="0">
                <a:solidFill>
                  <a:schemeClr val="accent2"/>
                </a:solidFill>
              </a:rPr>
              <a:t>Rodinné poměry</a:t>
            </a:r>
            <a:endParaRPr lang="cs-CZ" sz="5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381512"/>
          </a:xfrm>
        </p:spPr>
        <p:txBody>
          <a:bodyPr>
            <a:normAutofit/>
          </a:bodyPr>
          <a:lstStyle/>
          <a:p>
            <a:r>
              <a:rPr lang="cs-CZ" sz="3400" dirty="0" smtClean="0">
                <a:solidFill>
                  <a:schemeClr val="bg1"/>
                </a:solidFill>
              </a:rPr>
              <a:t>5. 5. 1794 -  svatba s </a:t>
            </a:r>
            <a:r>
              <a:rPr lang="cs-CZ" sz="3400" dirty="0" err="1" smtClean="0">
                <a:solidFill>
                  <a:schemeClr val="bg1"/>
                </a:solidFill>
              </a:rPr>
              <a:t>Theklou</a:t>
            </a:r>
            <a:r>
              <a:rPr lang="cs-CZ" sz="3400" dirty="0" smtClean="0">
                <a:solidFill>
                  <a:schemeClr val="bg1"/>
                </a:solidFill>
              </a:rPr>
              <a:t> </a:t>
            </a:r>
            <a:r>
              <a:rPr lang="cs-CZ" sz="3400" dirty="0" err="1" smtClean="0">
                <a:solidFill>
                  <a:schemeClr val="bg1"/>
                </a:solidFill>
              </a:rPr>
              <a:t>Stockerovou</a:t>
            </a:r>
            <a:r>
              <a:rPr lang="cs-CZ" sz="3400" dirty="0" smtClean="0">
                <a:solidFill>
                  <a:schemeClr val="bg1"/>
                </a:solidFill>
              </a:rPr>
              <a:t>, dcerou městského knoflíkáře</a:t>
            </a:r>
          </a:p>
          <a:p>
            <a:r>
              <a:rPr lang="cs-CZ" sz="3400" dirty="0" smtClean="0">
                <a:solidFill>
                  <a:schemeClr val="bg1"/>
                </a:solidFill>
              </a:rPr>
              <a:t>26. 8. 1794 – narození dcery </a:t>
            </a:r>
            <a:r>
              <a:rPr lang="cs-CZ" sz="3400" dirty="0" err="1" smtClean="0">
                <a:solidFill>
                  <a:schemeClr val="bg1"/>
                </a:solidFill>
              </a:rPr>
              <a:t>Thekly</a:t>
            </a:r>
            <a:r>
              <a:rPr lang="cs-CZ" sz="3400" dirty="0" smtClean="0">
                <a:solidFill>
                  <a:schemeClr val="bg1"/>
                </a:solidFill>
              </a:rPr>
              <a:t> Terezie Josefy</a:t>
            </a:r>
          </a:p>
          <a:p>
            <a:r>
              <a:rPr lang="cs-CZ" sz="3400" dirty="0" smtClean="0">
                <a:solidFill>
                  <a:schemeClr val="bg1"/>
                </a:solidFill>
              </a:rPr>
              <a:t>Rok 1800 – další dítě po porodu zemřelo </a:t>
            </a:r>
          </a:p>
          <a:p>
            <a:r>
              <a:rPr lang="cs-CZ" sz="3400" dirty="0" smtClean="0">
                <a:solidFill>
                  <a:schemeClr val="bg1"/>
                </a:solidFill>
              </a:rPr>
              <a:t>7. 7. 1805 – narození syna Kašpara Josefa Jana Adama</a:t>
            </a:r>
            <a:endParaRPr lang="cs-CZ" sz="3400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 smtClean="0">
                <a:solidFill>
                  <a:schemeClr val="accent2"/>
                </a:solidFill>
              </a:rPr>
              <a:t>Manželství  a  děti</a:t>
            </a:r>
            <a:endParaRPr lang="cs-CZ" sz="5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500" dirty="0" smtClean="0">
                <a:solidFill>
                  <a:schemeClr val="bg1"/>
                </a:solidFill>
              </a:rPr>
              <a:t>středoškolské studium – Brno</a:t>
            </a:r>
          </a:p>
          <a:p>
            <a:r>
              <a:rPr lang="cs-CZ" sz="3500" dirty="0" smtClean="0">
                <a:solidFill>
                  <a:schemeClr val="bg1"/>
                </a:solidFill>
              </a:rPr>
              <a:t>vysokoškolské studium – práva ve Vídni</a:t>
            </a:r>
          </a:p>
          <a:p>
            <a:endParaRPr lang="cs-CZ" sz="3500" dirty="0" smtClean="0">
              <a:solidFill>
                <a:schemeClr val="bg1"/>
              </a:solidFill>
            </a:endParaRPr>
          </a:p>
          <a:p>
            <a:r>
              <a:rPr lang="cs-CZ" sz="3500" dirty="0" smtClean="0">
                <a:solidFill>
                  <a:schemeClr val="bg1"/>
                </a:solidFill>
              </a:rPr>
              <a:t>stoupenec osvícenství </a:t>
            </a:r>
          </a:p>
          <a:p>
            <a:r>
              <a:rPr lang="cs-CZ" sz="3500" dirty="0" smtClean="0">
                <a:solidFill>
                  <a:schemeClr val="bg1"/>
                </a:solidFill>
              </a:rPr>
              <a:t>obdivovatel císaře Josefa II.</a:t>
            </a:r>
          </a:p>
          <a:p>
            <a:pPr>
              <a:buNone/>
            </a:pPr>
            <a:endParaRPr lang="cs-CZ" sz="3500" dirty="0" smtClean="0">
              <a:solidFill>
                <a:schemeClr val="bg1"/>
              </a:solidFill>
            </a:endParaRPr>
          </a:p>
          <a:p>
            <a:r>
              <a:rPr lang="cs-CZ" sz="3500" dirty="0" smtClean="0">
                <a:solidFill>
                  <a:schemeClr val="bg1"/>
                </a:solidFill>
              </a:rPr>
              <a:t>miloval umění</a:t>
            </a:r>
          </a:p>
          <a:p>
            <a:r>
              <a:rPr lang="cs-CZ" sz="3500" dirty="0" smtClean="0">
                <a:solidFill>
                  <a:schemeClr val="bg1"/>
                </a:solidFill>
              </a:rPr>
              <a:t>zajímal se o přírodní vědy</a:t>
            </a:r>
          </a:p>
          <a:p>
            <a:r>
              <a:rPr lang="cs-CZ" sz="3500" dirty="0" smtClean="0">
                <a:solidFill>
                  <a:schemeClr val="bg1"/>
                </a:solidFill>
              </a:rPr>
              <a:t>hrál na cello</a:t>
            </a:r>
          </a:p>
          <a:p>
            <a:pPr>
              <a:buNone/>
            </a:pPr>
            <a:endParaRPr lang="cs-CZ" sz="3500" b="1" dirty="0" smtClean="0"/>
          </a:p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 smtClean="0">
                <a:solidFill>
                  <a:schemeClr val="accent2"/>
                </a:solidFill>
              </a:rPr>
              <a:t>Studium, smýšlení, záliby</a:t>
            </a:r>
            <a:endParaRPr lang="cs-CZ" sz="5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1014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1789 – se stal sekretářem magistrátu v Opavě 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13. 10. 1796 – nahradil v úřadě těžce nemocného purkmistra Jiřího </a:t>
            </a:r>
            <a:r>
              <a:rPr lang="cs-CZ" dirty="0" err="1" smtClean="0">
                <a:solidFill>
                  <a:schemeClr val="bg1"/>
                </a:solidFill>
              </a:rPr>
              <a:t>Oehlera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7. 9. 1797 – byl zvolen druhým doživotním purkmistrem Opavy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b="1" dirty="0" smtClean="0">
                <a:solidFill>
                  <a:schemeClr val="accent2"/>
                </a:solidFill>
              </a:rPr>
              <a:t>Pracovní  život</a:t>
            </a:r>
            <a:endParaRPr lang="cs-CZ" sz="6000" b="1" dirty="0">
              <a:solidFill>
                <a:schemeClr val="accent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643314"/>
            <a:ext cx="51435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élník 4"/>
          <p:cNvSpPr/>
          <p:nvPr/>
        </p:nvSpPr>
        <p:spPr>
          <a:xfrm rot="10800000" flipV="1">
            <a:off x="6000760" y="3926635"/>
            <a:ext cx="2571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i="1" dirty="0" smtClean="0"/>
              <a:t>Tak vypadala Opava </a:t>
            </a:r>
          </a:p>
          <a:p>
            <a:pPr algn="ctr"/>
            <a:r>
              <a:rPr lang="pl-PL" b="1" i="1" dirty="0" smtClean="0"/>
              <a:t>2. poloviny 18. století </a:t>
            </a:r>
          </a:p>
          <a:p>
            <a:pPr algn="ctr"/>
            <a:r>
              <a:rPr lang="pl-PL" b="1" i="1" dirty="0" smtClean="0"/>
              <a:t>z pohledu od severovýchodu – hradby kolem historického jádra</a:t>
            </a:r>
            <a:endParaRPr lang="cs-CZ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2"/>
                </a:solidFill>
              </a:rPr>
              <a:t>PROPAGÁTOR  MĚSTSKÉ  ZELENĚ</a:t>
            </a:r>
            <a:endParaRPr lang="cs-CZ" sz="4000" b="1" dirty="0">
              <a:solidFill>
                <a:schemeClr val="accent2"/>
              </a:solidFill>
            </a:endParaRPr>
          </a:p>
        </p:txBody>
      </p:sp>
      <p:sp>
        <p:nvSpPr>
          <p:cNvPr id="20" name="Zástupný symbol pro obsah 1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nechal vysázet Alej přátelství mezi knížecím zámkem a Hradeckou městskou bránou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založil městský park za městem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prosadil kolem historického jádra Opavy místo zbořených hradeb promenádní parky 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14488"/>
            <a:ext cx="4059238" cy="282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élník 4"/>
          <p:cNvSpPr/>
          <p:nvPr/>
        </p:nvSpPr>
        <p:spPr>
          <a:xfrm>
            <a:off x="5000628" y="4714884"/>
            <a:ext cx="3571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i="1" dirty="0" smtClean="0"/>
              <a:t>Obraz z roku 1820 zachycuje promenádu v dnešních sadech Svobody. Vlevo je </a:t>
            </a:r>
            <a:r>
              <a:rPr lang="cs-CZ" b="1" i="1" dirty="0" err="1" smtClean="0"/>
              <a:t>Lettermannova</a:t>
            </a:r>
            <a:r>
              <a:rPr lang="cs-CZ" b="1" i="1" dirty="0" smtClean="0"/>
              <a:t> šance (dnes Ptačí vrch) a v pozadí kostel sv. Jana Křtitele</a:t>
            </a:r>
            <a:endParaRPr lang="cs-CZ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>
                <a:solidFill>
                  <a:schemeClr val="bg2"/>
                </a:solidFill>
              </a:rPr>
              <a:t>SADY  SVOBODY  - DŘÍVE  SADY  CÍSAŘE  JOSEFA</a:t>
            </a: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57158" y="857233"/>
            <a:ext cx="842968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/>
              <a:t>  </a:t>
            </a:r>
            <a:r>
              <a:rPr lang="cs-CZ" sz="2200" dirty="0" smtClean="0"/>
              <a:t>purkmistr  vyvinul veškeré úsilí, aby přesvědčil městské radní </a:t>
            </a:r>
          </a:p>
          <a:p>
            <a:r>
              <a:rPr lang="cs-CZ" sz="2200" dirty="0" smtClean="0"/>
              <a:t>  </a:t>
            </a:r>
            <a:r>
              <a:rPr lang="cs-CZ" sz="2200" dirty="0" smtClean="0"/>
              <a:t> o </a:t>
            </a:r>
            <a:r>
              <a:rPr lang="cs-CZ" sz="2200" dirty="0" smtClean="0"/>
              <a:t>užitečnosti veřejných sadů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/>
              <a:t>  s parkovou úpravou zrušených valů se začalo  v  r. </a:t>
            </a:r>
            <a:r>
              <a:rPr lang="cs-CZ" sz="2200" dirty="0" smtClean="0"/>
              <a:t>1834 u Hradecké</a:t>
            </a:r>
            <a:endParaRPr lang="cs-CZ" sz="2200" dirty="0" smtClean="0"/>
          </a:p>
          <a:p>
            <a:r>
              <a:rPr lang="cs-CZ" sz="2200" dirty="0" smtClean="0"/>
              <a:t>   brány</a:t>
            </a:r>
            <a:endParaRPr lang="cs-CZ" sz="2200" dirty="0" smtClean="0"/>
          </a:p>
          <a:p>
            <a:endParaRPr lang="cs-CZ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00306"/>
            <a:ext cx="3143272" cy="214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429132"/>
            <a:ext cx="306661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2500306"/>
            <a:ext cx="4513094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ovéPole 15"/>
          <p:cNvSpPr txBox="1"/>
          <p:nvPr/>
        </p:nvSpPr>
        <p:spPr>
          <a:xfrm>
            <a:off x="4357686" y="5715016"/>
            <a:ext cx="4485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Proměny v sadech Svobody – fontána, poté socha Schillera a současnost</a:t>
            </a:r>
            <a:endParaRPr lang="cs-CZ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01122" cy="1357322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 smtClean="0">
                <a:solidFill>
                  <a:schemeClr val="bg2"/>
                </a:solidFill>
              </a:rPr>
              <a:t>Dnešní  názvy  původních  sadů: U muzea, Smetanovy,  Svobody – jsou   nejstarší,  Dvořákovy</a:t>
            </a:r>
            <a:br>
              <a:rPr lang="cs-CZ" sz="2800" b="1" dirty="0" smtClean="0">
                <a:solidFill>
                  <a:schemeClr val="bg2"/>
                </a:solidFill>
              </a:rPr>
            </a:br>
            <a:endParaRPr lang="cs-CZ" sz="2800" b="1" dirty="0">
              <a:solidFill>
                <a:schemeClr val="bg2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457200" y="1928802"/>
            <a:ext cx="4059936" cy="4167198"/>
          </a:xfrm>
        </p:spPr>
        <p:txBody>
          <a:bodyPr/>
          <a:lstStyle/>
          <a:p>
            <a:r>
              <a:rPr lang="cs-CZ" dirty="0" smtClean="0"/>
              <a:t>Smetanovy sady - 1908</a:t>
            </a:r>
          </a:p>
          <a:p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4500562" y="1928802"/>
            <a:ext cx="4207574" cy="4214842"/>
          </a:xfrm>
        </p:spPr>
        <p:txBody>
          <a:bodyPr/>
          <a:lstStyle/>
          <a:p>
            <a:r>
              <a:rPr lang="cs-CZ" dirty="0" smtClean="0"/>
              <a:t>Sady Svobody - 1900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496"/>
            <a:ext cx="4286248" cy="279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857496"/>
            <a:ext cx="4357718" cy="286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561</TotalTime>
  <Words>547</Words>
  <Application>Microsoft Office PowerPoint</Application>
  <PresentationFormat>Předvádění na obrazovce (4:3)</PresentationFormat>
  <Paragraphs>92</Paragraphs>
  <Slides>18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Papír</vt:lpstr>
      <vt:lpstr>Josef Jan Schössler</vt:lpstr>
      <vt:lpstr>Snímek 2</vt:lpstr>
      <vt:lpstr>Rodinné poměry</vt:lpstr>
      <vt:lpstr>Manželství  a  děti</vt:lpstr>
      <vt:lpstr>Studium, smýšlení, záliby</vt:lpstr>
      <vt:lpstr>Pracovní  život</vt:lpstr>
      <vt:lpstr>PROPAGÁTOR  MĚSTSKÉ  ZELENĚ</vt:lpstr>
      <vt:lpstr>SADY  SVOBODY  - DŘÍVE  SADY  CÍSAŘE  JOSEFA</vt:lpstr>
      <vt:lpstr>Dnešní  názvy  původních  sadů: U muzea, Smetanovy,  Svobody – jsou   nejstarší,  Dvořákovy </vt:lpstr>
      <vt:lpstr>Současnost – mapa parků kolem původního historického jádra – nahradily bývalé opevnění města</vt:lpstr>
      <vt:lpstr>Antický  pavilón – pocta  Schösslerovi</vt:lpstr>
      <vt:lpstr>STAVITELSKÉ  AKTIVITY - kultura</vt:lpstr>
      <vt:lpstr>  STAVITELSKÉ  AKTIVITY - kultura</vt:lpstr>
      <vt:lpstr>STAVITELSKÉ  AKTIVITY - průmysl</vt:lpstr>
      <vt:lpstr>ORGANIZÁTORSKÉ  SCHOPNOSTI</vt:lpstr>
      <vt:lpstr>Schösslerův salónek v Obecním domě</vt:lpstr>
      <vt:lpstr>SÁL  PURKMISTRŮ  V  OBECNÍM  DOMĚ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Josef Jan Schössler</dc:title>
  <dc:creator>Renata Schreierová</dc:creator>
  <cp:lastModifiedBy>Anča</cp:lastModifiedBy>
  <cp:revision>105</cp:revision>
  <dcterms:created xsi:type="dcterms:W3CDTF">2012-02-14T16:31:52Z</dcterms:created>
  <dcterms:modified xsi:type="dcterms:W3CDTF">2012-06-10T20:18:01Z</dcterms:modified>
</cp:coreProperties>
</file>