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71" r:id="rId4"/>
    <p:sldId id="275" r:id="rId5"/>
    <p:sldId id="273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59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A234-1FF8-4CD2-BDE8-A3581B77AFC2}" type="datetimeFigureOut">
              <a:rPr lang="cs-CZ" smtClean="0"/>
              <a:t>4.6.2012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2EA90-51BA-4A33-AA60-B0D1CC775D7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EA90-51BA-4A33-AA60-B0D1CC775D7E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806-1A93-4B71-B5EA-AEB06E0F5E0F}" type="datetimeFigureOut">
              <a:rPr lang="cs-CZ" smtClean="0"/>
              <a:pPr/>
              <a:t>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4A8-04D6-4B5C-8398-509050515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806-1A93-4B71-B5EA-AEB06E0F5E0F}" type="datetimeFigureOut">
              <a:rPr lang="cs-CZ" smtClean="0"/>
              <a:pPr/>
              <a:t>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4A8-04D6-4B5C-8398-509050515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806-1A93-4B71-B5EA-AEB06E0F5E0F}" type="datetimeFigureOut">
              <a:rPr lang="cs-CZ" smtClean="0"/>
              <a:pPr/>
              <a:t>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4A8-04D6-4B5C-8398-509050515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806-1A93-4B71-B5EA-AEB06E0F5E0F}" type="datetimeFigureOut">
              <a:rPr lang="cs-CZ" smtClean="0"/>
              <a:pPr/>
              <a:t>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4A8-04D6-4B5C-8398-509050515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806-1A93-4B71-B5EA-AEB06E0F5E0F}" type="datetimeFigureOut">
              <a:rPr lang="cs-CZ" smtClean="0"/>
              <a:pPr/>
              <a:t>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4A8-04D6-4B5C-8398-509050515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806-1A93-4B71-B5EA-AEB06E0F5E0F}" type="datetimeFigureOut">
              <a:rPr lang="cs-CZ" smtClean="0"/>
              <a:pPr/>
              <a:t>4.6.2012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4A8-04D6-4B5C-8398-509050515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806-1A93-4B71-B5EA-AEB06E0F5E0F}" type="datetimeFigureOut">
              <a:rPr lang="cs-CZ" smtClean="0"/>
              <a:pPr/>
              <a:t>4.6.2012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4A8-04D6-4B5C-8398-509050515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806-1A93-4B71-B5EA-AEB06E0F5E0F}" type="datetimeFigureOut">
              <a:rPr lang="cs-CZ" smtClean="0"/>
              <a:pPr/>
              <a:t>4.6.2012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4A8-04D6-4B5C-8398-509050515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806-1A93-4B71-B5EA-AEB06E0F5E0F}" type="datetimeFigureOut">
              <a:rPr lang="cs-CZ" smtClean="0"/>
              <a:pPr/>
              <a:t>4.6.2012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4A8-04D6-4B5C-8398-509050515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806-1A93-4B71-B5EA-AEB06E0F5E0F}" type="datetimeFigureOut">
              <a:rPr lang="cs-CZ" smtClean="0"/>
              <a:pPr/>
              <a:t>4.6.2012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4A8-04D6-4B5C-8398-509050515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806-1A93-4B71-B5EA-AEB06E0F5E0F}" type="datetimeFigureOut">
              <a:rPr lang="cs-CZ" smtClean="0"/>
              <a:pPr/>
              <a:t>4.6.2012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4A8-04D6-4B5C-8398-509050515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5806-1A93-4B71-B5EA-AEB06E0F5E0F}" type="datetimeFigureOut">
              <a:rPr lang="cs-CZ" smtClean="0"/>
              <a:pPr/>
              <a:t>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F94A8-04D6-4B5C-8398-509050515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Leopold Bauer -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Szlubek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7224" y="3857628"/>
            <a:ext cx="7200928" cy="17526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architekt</a:t>
            </a:r>
          </a:p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umělecko-průmyslový návrhář</a:t>
            </a:r>
          </a:p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klářský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výtvarník, návrhář koberců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Obchodní a živnostenská komora</a:t>
            </a:r>
            <a:b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1908 -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1910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cs-CZ" dirty="0"/>
              <a:t>m</a:t>
            </a:r>
            <a:r>
              <a:rPr lang="cs-CZ" dirty="0" smtClean="0"/>
              <a:t>onumentální  </a:t>
            </a:r>
            <a:r>
              <a:rPr lang="cs-CZ" dirty="0" smtClean="0"/>
              <a:t>historizující stavba, </a:t>
            </a:r>
            <a:r>
              <a:rPr lang="cs-CZ" dirty="0" smtClean="0"/>
              <a:t>sloužila </a:t>
            </a:r>
            <a:r>
              <a:rPr lang="cs-CZ" dirty="0" smtClean="0"/>
              <a:t>podnikatelské reprezentaci převážně německého města </a:t>
            </a:r>
            <a:r>
              <a:rPr lang="cs-CZ" dirty="0" smtClean="0"/>
              <a:t>Opavy </a:t>
            </a:r>
          </a:p>
          <a:p>
            <a:pPr algn="ctr"/>
            <a:r>
              <a:rPr lang="cs-CZ" dirty="0"/>
              <a:t>s</a:t>
            </a:r>
            <a:r>
              <a:rPr lang="cs-CZ" dirty="0" smtClean="0"/>
              <a:t>krývala </a:t>
            </a:r>
            <a:r>
              <a:rPr lang="cs-CZ" dirty="0" smtClean="0"/>
              <a:t>také kancelářské místnosti a </a:t>
            </a:r>
            <a:r>
              <a:rPr lang="cs-CZ" dirty="0" smtClean="0"/>
              <a:t>knihovnu </a:t>
            </a:r>
          </a:p>
          <a:p>
            <a:pPr algn="ctr"/>
            <a:r>
              <a:rPr lang="cs-CZ" dirty="0"/>
              <a:t>b</a:t>
            </a:r>
            <a:r>
              <a:rPr lang="cs-CZ" dirty="0" smtClean="0"/>
              <a:t>ohatá </a:t>
            </a:r>
            <a:r>
              <a:rPr lang="cs-CZ" dirty="0" smtClean="0"/>
              <a:t>byla originální vnitřní výzdoba </a:t>
            </a:r>
            <a:r>
              <a:rPr lang="cs-CZ" dirty="0" smtClean="0"/>
              <a:t>                a výmalba</a:t>
            </a:r>
          </a:p>
          <a:p>
            <a:pPr algn="ctr"/>
            <a:r>
              <a:rPr lang="cs-CZ" dirty="0" smtClean="0"/>
              <a:t> </a:t>
            </a:r>
            <a:r>
              <a:rPr lang="cs-CZ" dirty="0"/>
              <a:t>d</a:t>
            </a:r>
            <a:r>
              <a:rPr lang="cs-CZ" dirty="0" smtClean="0"/>
              <a:t>nes </a:t>
            </a:r>
            <a:r>
              <a:rPr lang="cs-CZ" dirty="0" smtClean="0"/>
              <a:t>je zde kulturní </a:t>
            </a:r>
            <a:r>
              <a:rPr lang="cs-CZ" dirty="0" smtClean="0"/>
              <a:t>dům a knihovna</a:t>
            </a:r>
            <a:endParaRPr lang="cs-CZ" dirty="0"/>
          </a:p>
        </p:txBody>
      </p:sp>
      <p:pic>
        <p:nvPicPr>
          <p:cNvPr id="8194" name="Picture 2" descr="C:\Users\Anča\Desktop\DSCN62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5114"/>
          <a:stretch>
            <a:fillRect/>
          </a:stretch>
        </p:blipFill>
        <p:spPr bwMode="auto">
          <a:xfrm>
            <a:off x="4357687" y="2071677"/>
            <a:ext cx="4538322" cy="359027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Vila Hany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Larischové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1911 - 1913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281518" cy="4525963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p</a:t>
            </a:r>
            <a:r>
              <a:rPr lang="de-DE" dirty="0" err="1" smtClean="0"/>
              <a:t>řestavba</a:t>
            </a:r>
            <a:r>
              <a:rPr lang="de-DE" dirty="0" smtClean="0"/>
              <a:t> </a:t>
            </a:r>
            <a:r>
              <a:rPr lang="de-DE" dirty="0" err="1" smtClean="0"/>
              <a:t>starší</a:t>
            </a:r>
            <a:r>
              <a:rPr lang="cs-CZ" dirty="0"/>
              <a:t> </a:t>
            </a:r>
            <a:r>
              <a:rPr lang="de-DE" dirty="0" err="1" smtClean="0"/>
              <a:t>vily</a:t>
            </a:r>
            <a:r>
              <a:rPr lang="de-DE" dirty="0" smtClean="0"/>
              <a:t> na </a:t>
            </a:r>
            <a:r>
              <a:rPr lang="de-DE" dirty="0" err="1" smtClean="0"/>
              <a:t>letní</a:t>
            </a:r>
            <a:r>
              <a:rPr lang="de-DE" dirty="0" smtClean="0"/>
              <a:t> </a:t>
            </a:r>
            <a:r>
              <a:rPr lang="de-DE" dirty="0" err="1" smtClean="0"/>
              <a:t>dům</a:t>
            </a:r>
            <a:r>
              <a:rPr lang="cs-CZ" dirty="0"/>
              <a:t> </a:t>
            </a:r>
            <a:r>
              <a:rPr lang="cs-CZ" dirty="0" smtClean="0"/>
              <a:t>pro </a:t>
            </a:r>
            <a:r>
              <a:rPr lang="cs-CZ" dirty="0" smtClean="0"/>
              <a:t>rodinu krnovských textilních </a:t>
            </a:r>
            <a:r>
              <a:rPr lang="cs-CZ" dirty="0" smtClean="0"/>
              <a:t>podnikatelů</a:t>
            </a:r>
            <a:endParaRPr lang="cs-CZ" dirty="0" smtClean="0"/>
          </a:p>
          <a:p>
            <a:pPr algn="ctr"/>
            <a:r>
              <a:rPr lang="cs-CZ" dirty="0" smtClean="0"/>
              <a:t>i</a:t>
            </a:r>
            <a:r>
              <a:rPr lang="cs-CZ" dirty="0" smtClean="0"/>
              <a:t>nspirací </a:t>
            </a:r>
            <a:r>
              <a:rPr lang="cs-CZ" dirty="0" smtClean="0"/>
              <a:t>se </a:t>
            </a:r>
            <a:r>
              <a:rPr lang="cs-CZ" dirty="0" smtClean="0"/>
              <a:t>stal venkovský dům </a:t>
            </a:r>
            <a:r>
              <a:rPr lang="cs-CZ" dirty="0" smtClean="0"/>
              <a:t>Severní Ameriky, který byl dlouhodobým předmětem Bauerova </a:t>
            </a:r>
            <a:r>
              <a:rPr lang="cs-CZ" dirty="0" smtClean="0"/>
              <a:t>zájmu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189" t="3286" r="2830" b="12955"/>
          <a:stretch>
            <a:fillRect/>
          </a:stretch>
        </p:blipFill>
        <p:spPr bwMode="auto">
          <a:xfrm>
            <a:off x="4341811" y="2071678"/>
            <a:ext cx="4643470" cy="321471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Obchodní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dům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Breda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&amp; 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Weinstein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1927 - 1928</a:t>
            </a:r>
            <a:b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857364"/>
            <a:ext cx="4143340" cy="452596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</a:t>
            </a:r>
            <a:r>
              <a:rPr lang="cs-CZ" dirty="0" smtClean="0"/>
              <a:t>tavba </a:t>
            </a:r>
            <a:r>
              <a:rPr lang="cs-CZ" dirty="0" smtClean="0"/>
              <a:t>se nezakrytě hlásí k inspiraci chicagskou školou </a:t>
            </a:r>
            <a:r>
              <a:rPr lang="cs-CZ" dirty="0" smtClean="0"/>
              <a:t>     a </a:t>
            </a:r>
            <a:r>
              <a:rPr lang="cs-CZ" dirty="0" smtClean="0"/>
              <a:t>v době dokončení byla prvním moderním obchodním domem </a:t>
            </a:r>
            <a:r>
              <a:rPr lang="cs-CZ" dirty="0" smtClean="0"/>
              <a:t>   v </a:t>
            </a:r>
            <a:r>
              <a:rPr lang="cs-CZ" dirty="0" smtClean="0"/>
              <a:t>Československu</a:t>
            </a:r>
          </a:p>
          <a:p>
            <a:pPr algn="ctr"/>
            <a:r>
              <a:rPr lang="cs-CZ" dirty="0"/>
              <a:t>v</a:t>
            </a:r>
            <a:r>
              <a:rPr lang="cs-CZ" dirty="0" smtClean="0"/>
              <a:t>íceúčelový </a:t>
            </a:r>
            <a:r>
              <a:rPr lang="cs-CZ" dirty="0" smtClean="0"/>
              <a:t>obchodní dům, originální </a:t>
            </a:r>
            <a:r>
              <a:rPr lang="cs-CZ" dirty="0" smtClean="0"/>
              <a:t>          a progresivní vzhled</a:t>
            </a:r>
            <a:endParaRPr lang="cs-CZ" dirty="0"/>
          </a:p>
        </p:txBody>
      </p:sp>
      <p:pic>
        <p:nvPicPr>
          <p:cNvPr id="3074" name="Picture 2" descr="C:\Users\Anča\Desktop\DSCN6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3116"/>
            <a:ext cx="4758455" cy="35719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Hotel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Tiroler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1928 - 1930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r</a:t>
            </a:r>
            <a:r>
              <a:rPr lang="cs-CZ" dirty="0" smtClean="0"/>
              <a:t>ozsáhlá </a:t>
            </a:r>
            <a:r>
              <a:rPr lang="cs-CZ" dirty="0" smtClean="0"/>
              <a:t>přestavba </a:t>
            </a:r>
            <a:r>
              <a:rPr lang="cs-CZ" dirty="0" smtClean="0"/>
              <a:t>novorenesančního hotelu patřícího Bauerově rodině</a:t>
            </a:r>
          </a:p>
          <a:p>
            <a:pPr algn="ctr"/>
            <a:r>
              <a:rPr lang="cs-CZ" dirty="0" smtClean="0"/>
              <a:t>přízemí </a:t>
            </a:r>
            <a:r>
              <a:rPr lang="cs-CZ" dirty="0" smtClean="0"/>
              <a:t>dominují střídmé oblouky nad </a:t>
            </a:r>
            <a:r>
              <a:rPr lang="cs-CZ" dirty="0" smtClean="0"/>
              <a:t>okny </a:t>
            </a:r>
          </a:p>
          <a:p>
            <a:pPr algn="ctr"/>
            <a:r>
              <a:rPr lang="cs-CZ" dirty="0"/>
              <a:t>p</a:t>
            </a:r>
            <a:r>
              <a:rPr lang="cs-CZ" dirty="0" smtClean="0"/>
              <a:t>ozději </a:t>
            </a:r>
            <a:r>
              <a:rPr lang="cs-CZ" dirty="0"/>
              <a:t>h</a:t>
            </a:r>
            <a:r>
              <a:rPr lang="cs-CZ" dirty="0" smtClean="0"/>
              <a:t>otel </a:t>
            </a:r>
            <a:r>
              <a:rPr lang="cs-CZ" dirty="0" smtClean="0"/>
              <a:t>Slezský domov, který už však jako hotel neslouží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178" t="2525" r="4405" b="12241"/>
          <a:stretch>
            <a:fillRect/>
          </a:stretch>
        </p:blipFill>
        <p:spPr bwMode="auto">
          <a:xfrm>
            <a:off x="4786314" y="1428736"/>
            <a:ext cx="3722712" cy="51545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Vila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Rudolfa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Larische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1929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29058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/>
              <a:t>p</a:t>
            </a:r>
            <a:r>
              <a:rPr lang="cs-CZ" dirty="0" smtClean="0"/>
              <a:t>řestavba </a:t>
            </a:r>
            <a:r>
              <a:rPr lang="cs-CZ" dirty="0" smtClean="0"/>
              <a:t>starší budovy</a:t>
            </a:r>
          </a:p>
          <a:p>
            <a:pPr algn="ctr"/>
            <a:r>
              <a:rPr lang="cs-CZ" dirty="0" smtClean="0"/>
              <a:t>dříve sídlo továrníka </a:t>
            </a:r>
            <a:r>
              <a:rPr lang="cs-CZ" dirty="0" err="1" smtClean="0"/>
              <a:t>Larische</a:t>
            </a:r>
            <a:r>
              <a:rPr lang="cs-CZ" dirty="0" smtClean="0"/>
              <a:t>, dnes sídlo banky ČSOB</a:t>
            </a:r>
          </a:p>
          <a:p>
            <a:pPr algn="ctr"/>
            <a:r>
              <a:rPr lang="cs-CZ" dirty="0" smtClean="0"/>
              <a:t>pánský pokoj aj. místnosti byly vybaveny exkluzivním nábytkem vyrobeným podle návrhu Bauera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85860"/>
            <a:ext cx="4429156" cy="289556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256"/>
            <a:ext cx="3595686" cy="24540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Tělocvična,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1932 - 1933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352956" cy="4543444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/>
              <a:t>j</a:t>
            </a:r>
            <a:r>
              <a:rPr lang="cs-CZ" dirty="0" smtClean="0"/>
              <a:t>edná </a:t>
            </a:r>
            <a:r>
              <a:rPr lang="cs-CZ" dirty="0" smtClean="0"/>
              <a:t>se o mistrovskou realizaci, která skloubila historizující prvky (průčelí, střecha) spolu s konstruktivistickou účelností veřejné budovy (pravidelnost, železobeton, dramatické obliny na stranách, které nesou terasy se zábradlími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420" t="3704" r="2829" b="13285"/>
          <a:stretch>
            <a:fillRect/>
          </a:stretch>
        </p:blipFill>
        <p:spPr bwMode="auto">
          <a:xfrm>
            <a:off x="4437062" y="2143116"/>
            <a:ext cx="4522422" cy="307183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58138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2">
                    <a:lumMod val="50000"/>
                  </a:schemeClr>
                </a:solidFill>
              </a:rPr>
              <a:t>Kostel </a:t>
            </a:r>
            <a:r>
              <a:rPr lang="cs-CZ" sz="3600" b="1" dirty="0" smtClean="0">
                <a:solidFill>
                  <a:schemeClr val="bg2">
                    <a:lumMod val="50000"/>
                  </a:schemeClr>
                </a:solidFill>
              </a:rPr>
              <a:t>sv. Hedviky - památník padlým v 1. světové </a:t>
            </a:r>
            <a:r>
              <a:rPr lang="cs-CZ" sz="3600" b="1" dirty="0" smtClean="0">
                <a:solidFill>
                  <a:schemeClr val="bg2">
                    <a:lumMod val="50000"/>
                  </a:schemeClr>
                </a:solidFill>
              </a:rPr>
              <a:t>válce</a:t>
            </a:r>
            <a:r>
              <a:rPr lang="cs-CZ" sz="3600" b="1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cs-CZ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3600" b="1" dirty="0" smtClean="0">
                <a:solidFill>
                  <a:schemeClr val="bg2">
                    <a:lumMod val="50000"/>
                  </a:schemeClr>
                </a:solidFill>
              </a:rPr>
              <a:t>1933 - 1938</a:t>
            </a:r>
            <a:endParaRPr lang="cs-CZ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92500"/>
          </a:bodyPr>
          <a:lstStyle/>
          <a:p>
            <a:pPr algn="ctr"/>
            <a:r>
              <a:rPr lang="cs-CZ" dirty="0"/>
              <a:t>m</a:t>
            </a:r>
            <a:r>
              <a:rPr lang="cs-CZ" dirty="0" smtClean="0"/>
              <a:t>onumentální </a:t>
            </a:r>
            <a:r>
              <a:rPr lang="cs-CZ" dirty="0" smtClean="0"/>
              <a:t>sakrální </a:t>
            </a:r>
            <a:r>
              <a:rPr lang="cs-CZ" dirty="0" smtClean="0"/>
              <a:t>stavba, </a:t>
            </a:r>
            <a:r>
              <a:rPr lang="cs-CZ" dirty="0" smtClean="0"/>
              <a:t>která měla oslavovat slezský </a:t>
            </a:r>
            <a:r>
              <a:rPr lang="cs-CZ" dirty="0" smtClean="0"/>
              <a:t>patriotismus</a:t>
            </a:r>
          </a:p>
          <a:p>
            <a:pPr algn="ctr"/>
            <a:r>
              <a:rPr lang="cs-CZ" dirty="0" smtClean="0"/>
              <a:t>nad vchodem je umístěna </a:t>
            </a:r>
            <a:r>
              <a:rPr lang="cs-CZ" dirty="0" smtClean="0"/>
              <a:t>gradovaná věž, která značně převyšuje </a:t>
            </a:r>
            <a:r>
              <a:rPr lang="cs-CZ" dirty="0" smtClean="0"/>
              <a:t>okolí</a:t>
            </a:r>
          </a:p>
          <a:p>
            <a:pPr algn="ctr"/>
            <a:r>
              <a:rPr lang="cs-CZ" dirty="0"/>
              <a:t>k</a:t>
            </a:r>
            <a:r>
              <a:rPr lang="cs-CZ" dirty="0" smtClean="0"/>
              <a:t>ostel je stavěn </a:t>
            </a:r>
            <a:r>
              <a:rPr lang="cs-CZ" dirty="0" smtClean="0"/>
              <a:t>na půdorysu dvojitého kříže </a:t>
            </a:r>
            <a:endParaRPr lang="cs-CZ" dirty="0" smtClean="0"/>
          </a:p>
          <a:p>
            <a:pPr algn="ctr"/>
            <a:r>
              <a:rPr lang="cs-CZ" dirty="0" smtClean="0"/>
              <a:t>nebyl </a:t>
            </a:r>
            <a:r>
              <a:rPr lang="cs-CZ" dirty="0" smtClean="0"/>
              <a:t>nikdy </a:t>
            </a:r>
            <a:r>
              <a:rPr lang="cs-CZ" dirty="0" smtClean="0"/>
              <a:t>dokončen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71208" y="1600200"/>
            <a:ext cx="3726979" cy="497207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Památník Leopolda Bauera s bustou na Hlavním náměstí v Krnově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Anča\Desktop\DSCN6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667467" cy="275295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1" name="Picture 3" descr="C:\Users\Anča\Desktop\DSCN6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500570"/>
            <a:ext cx="2759936" cy="207172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2" name="Picture 4" descr="C:\Users\Anča\Desktop\DSCN61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928802"/>
            <a:ext cx="3525806" cy="46989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Zdroje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http://cs.wikipedia.org/wiki/Leopold_Bauer</a:t>
            </a:r>
          </a:p>
          <a:p>
            <a:r>
              <a:rPr lang="cs-CZ" dirty="0" smtClean="0"/>
              <a:t>Vlastní fotografie – Renata </a:t>
            </a:r>
            <a:r>
              <a:rPr lang="cs-CZ" dirty="0" err="1" smtClean="0"/>
              <a:t>Schreierová</a:t>
            </a:r>
            <a:endParaRPr lang="cs-CZ" dirty="0" smtClean="0"/>
          </a:p>
          <a:p>
            <a:r>
              <a:rPr lang="cs-CZ" dirty="0" smtClean="0"/>
              <a:t>Brožura Osobnosti, vydalo Statutární město Opava (www.</a:t>
            </a:r>
            <a:r>
              <a:rPr lang="cs-CZ" dirty="0" err="1" smtClean="0"/>
              <a:t>opava</a:t>
            </a:r>
            <a:r>
              <a:rPr lang="cs-CZ" dirty="0" smtClean="0"/>
              <a:t>-city.</a:t>
            </a:r>
            <a:r>
              <a:rPr lang="cs-CZ" dirty="0" err="1" smtClean="0"/>
              <a:t>cz</a:t>
            </a:r>
            <a:r>
              <a:rPr lang="cs-CZ" dirty="0" smtClean="0"/>
              <a:t>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85720" y="500042"/>
            <a:ext cx="3143272" cy="714380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</a:rPr>
              <a:t>Data narození a úmrtí</a:t>
            </a:r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143636" y="500042"/>
            <a:ext cx="2828927" cy="423809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2" y="1571612"/>
            <a:ext cx="3008313" cy="4691063"/>
          </a:xfrm>
        </p:spPr>
        <p:txBody>
          <a:bodyPr>
            <a:normAutofit/>
          </a:bodyPr>
          <a:lstStyle/>
          <a:p>
            <a:pPr marL="1200150" lvl="1" indent="-742950"/>
            <a:r>
              <a:rPr lang="cs-CZ" sz="3600" b="1" dirty="0" smtClean="0"/>
              <a:t>1. 9. 1872</a:t>
            </a:r>
          </a:p>
          <a:p>
            <a:pPr marL="1200150" lvl="1" indent="-742950"/>
            <a:r>
              <a:rPr lang="cs-CZ" sz="3600" b="1" dirty="0" smtClean="0"/>
              <a:t>Krnov</a:t>
            </a:r>
          </a:p>
          <a:p>
            <a:pPr marL="1200150" lvl="1" indent="-742950"/>
            <a:endParaRPr lang="cs-CZ" sz="3600" b="1" dirty="0"/>
          </a:p>
          <a:p>
            <a:pPr marL="1200150" lvl="1" indent="-742950"/>
            <a:r>
              <a:rPr lang="cs-CZ" sz="3600" b="1" dirty="0" smtClean="0"/>
              <a:t>7. </a:t>
            </a:r>
            <a:r>
              <a:rPr lang="cs-CZ" sz="3600" b="1" dirty="0" smtClean="0"/>
              <a:t>10. </a:t>
            </a:r>
            <a:r>
              <a:rPr lang="cs-CZ" sz="3600" b="1" dirty="0" smtClean="0"/>
              <a:t>1938</a:t>
            </a:r>
          </a:p>
          <a:p>
            <a:pPr marL="1200150" lvl="1" indent="-742950"/>
            <a:r>
              <a:rPr lang="cs-CZ" sz="3600" b="1" dirty="0" smtClean="0"/>
              <a:t>Vídeň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428868"/>
            <a:ext cx="2571768" cy="410327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Vzdělání a práce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Reálné gymnázium </a:t>
            </a:r>
            <a:r>
              <a:rPr lang="cs-CZ" dirty="0" smtClean="0"/>
              <a:t>v </a:t>
            </a:r>
            <a:r>
              <a:rPr lang="cs-CZ" dirty="0" smtClean="0"/>
              <a:t>Krnově</a:t>
            </a:r>
          </a:p>
          <a:p>
            <a:r>
              <a:rPr lang="cs-CZ" dirty="0" smtClean="0"/>
              <a:t>S</a:t>
            </a:r>
            <a:r>
              <a:rPr lang="cs-CZ" dirty="0" smtClean="0"/>
              <a:t>tavební technická škola </a:t>
            </a:r>
            <a:r>
              <a:rPr lang="cs-CZ" dirty="0" smtClean="0"/>
              <a:t>v Brně</a:t>
            </a:r>
          </a:p>
          <a:p>
            <a:r>
              <a:rPr lang="cs-CZ" dirty="0" smtClean="0"/>
              <a:t>Akademie </a:t>
            </a:r>
            <a:r>
              <a:rPr lang="cs-CZ" dirty="0" smtClean="0"/>
              <a:t>výtvarných umění ve Vídni u K. </a:t>
            </a:r>
            <a:r>
              <a:rPr lang="cs-CZ" dirty="0" err="1" smtClean="0"/>
              <a:t>Hasenauera</a:t>
            </a:r>
            <a:r>
              <a:rPr lang="cs-CZ" dirty="0" smtClean="0"/>
              <a:t> a </a:t>
            </a:r>
            <a:r>
              <a:rPr lang="cs-CZ" dirty="0" smtClean="0"/>
              <a:t>O. </a:t>
            </a:r>
            <a:r>
              <a:rPr lang="cs-CZ" dirty="0" smtClean="0"/>
              <a:t>Wagnera ( v jeho ateliéru pak pracoval)</a:t>
            </a:r>
          </a:p>
          <a:p>
            <a:r>
              <a:rPr lang="cs-CZ" dirty="0"/>
              <a:t>s</a:t>
            </a:r>
            <a:r>
              <a:rPr lang="cs-CZ" dirty="0" smtClean="0"/>
              <a:t>tudijní </a:t>
            </a:r>
            <a:r>
              <a:rPr lang="cs-CZ" dirty="0" smtClean="0"/>
              <a:t>cesta do Itálie, Francie a Německa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smtClean="0"/>
              <a:t>l. 1913 – 1919 učil na vídeňské Akademii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Zajímavosti 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357850"/>
          </a:xfrm>
        </p:spPr>
        <p:txBody>
          <a:bodyPr>
            <a:noAutofit/>
          </a:bodyPr>
          <a:lstStyle/>
          <a:p>
            <a:r>
              <a:rPr lang="cs-CZ" sz="2400" b="1" dirty="0"/>
              <a:t>v</a:t>
            </a:r>
            <a:r>
              <a:rPr lang="cs-CZ" sz="2400" b="1" dirty="0" smtClean="0"/>
              <a:t> </a:t>
            </a:r>
            <a:r>
              <a:rPr lang="cs-CZ" sz="2400" b="1" dirty="0" smtClean="0"/>
              <a:t>roce 1900 vystoupil z katolické církve</a:t>
            </a:r>
          </a:p>
          <a:p>
            <a:r>
              <a:rPr lang="cs-CZ" sz="2400" b="1" dirty="0"/>
              <a:t>v</a:t>
            </a:r>
            <a:r>
              <a:rPr lang="cs-CZ" sz="2400" b="1" dirty="0" smtClean="0"/>
              <a:t> </a:t>
            </a:r>
            <a:r>
              <a:rPr lang="cs-CZ" sz="2400" b="1" dirty="0" smtClean="0"/>
              <a:t>roce 1906 do ní znovu vstoupil, aby splnil podmínku pro svou adopci bohatým </a:t>
            </a:r>
            <a:r>
              <a:rPr lang="cs-CZ" sz="2400" b="1" dirty="0" err="1" smtClean="0"/>
              <a:t>Gézou</a:t>
            </a:r>
            <a:r>
              <a:rPr lang="cs-CZ" sz="2400" b="1" dirty="0" smtClean="0"/>
              <a:t> Arpádem </a:t>
            </a:r>
            <a:r>
              <a:rPr lang="cs-CZ" sz="2400" b="1" dirty="0" err="1" smtClean="0"/>
              <a:t>Szlubkem</a:t>
            </a:r>
            <a:r>
              <a:rPr lang="cs-CZ" sz="2400" b="1" dirty="0" smtClean="0"/>
              <a:t> </a:t>
            </a:r>
            <a:endParaRPr lang="cs-CZ" sz="2400" b="1" dirty="0" smtClean="0"/>
          </a:p>
          <a:p>
            <a:pPr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   </a:t>
            </a:r>
            <a:r>
              <a:rPr lang="cs-CZ" sz="2400" b="1" dirty="0" smtClean="0"/>
              <a:t>z </a:t>
            </a:r>
            <a:r>
              <a:rPr lang="cs-CZ" sz="2400" b="1" dirty="0" smtClean="0"/>
              <a:t>Bratislavy</a:t>
            </a:r>
          </a:p>
          <a:p>
            <a:r>
              <a:rPr lang="cs-CZ" sz="2400" b="1" dirty="0"/>
              <a:t>z</a:t>
            </a:r>
            <a:r>
              <a:rPr lang="cs-CZ" sz="2400" b="1" dirty="0" smtClean="0"/>
              <a:t>ískal </a:t>
            </a:r>
            <a:r>
              <a:rPr lang="cs-CZ" sz="2400" b="1" dirty="0" smtClean="0"/>
              <a:t>tak velké dědictví ke své tvůrčí činnosti v ateliéru ve Vídni</a:t>
            </a:r>
          </a:p>
          <a:p>
            <a:r>
              <a:rPr lang="cs-CZ" sz="2400" b="1" dirty="0"/>
              <a:t>k</a:t>
            </a:r>
            <a:r>
              <a:rPr lang="cs-CZ" sz="2400" b="1" dirty="0" smtClean="0"/>
              <a:t>e </a:t>
            </a:r>
            <a:r>
              <a:rPr lang="cs-CZ" sz="2400" b="1" dirty="0" smtClean="0"/>
              <a:t>svému jménu připojil jméno adoptivního otce – </a:t>
            </a:r>
            <a:r>
              <a:rPr lang="cs-CZ" sz="2400" b="1" dirty="0" err="1" smtClean="0"/>
              <a:t>Szlubek</a:t>
            </a:r>
            <a:endParaRPr lang="cs-CZ" sz="2400" b="1" dirty="0" smtClean="0"/>
          </a:p>
          <a:p>
            <a:r>
              <a:rPr lang="cs-CZ" sz="2400" b="1" dirty="0"/>
              <a:t>v</a:t>
            </a:r>
            <a:r>
              <a:rPr lang="cs-CZ" sz="2400" b="1" dirty="0" smtClean="0"/>
              <a:t> </a:t>
            </a:r>
            <a:r>
              <a:rPr lang="cs-CZ" sz="2400" b="1" dirty="0" smtClean="0"/>
              <a:t>Opavě nežil, ale pro Opavu vytvořil hodnotné stavby</a:t>
            </a:r>
          </a:p>
          <a:p>
            <a:r>
              <a:rPr lang="cs-CZ" sz="2400" b="1" dirty="0"/>
              <a:t>v</a:t>
            </a:r>
            <a:r>
              <a:rPr lang="cs-CZ" sz="2400" b="1" dirty="0" smtClean="0"/>
              <a:t> </a:t>
            </a:r>
            <a:r>
              <a:rPr lang="cs-CZ" sz="2400" b="1" dirty="0" smtClean="0"/>
              <a:t>roce 1904 za své návrhy interiérů získal zlatou medaili na světové výstavě v St. </a:t>
            </a:r>
            <a:r>
              <a:rPr lang="cs-CZ" sz="2400" b="1" dirty="0" smtClean="0"/>
              <a:t>Louis</a:t>
            </a:r>
            <a:endParaRPr lang="pl-PL" sz="2400" b="1" dirty="0" smtClean="0"/>
          </a:p>
          <a:p>
            <a:r>
              <a:rPr lang="pl-PL" sz="2400" b="1" dirty="0" smtClean="0"/>
              <a:t>ve </a:t>
            </a:r>
            <a:r>
              <a:rPr lang="pl-PL" sz="2400" b="1" dirty="0" smtClean="0"/>
              <a:t>30. letech </a:t>
            </a:r>
            <a:r>
              <a:rPr lang="pl-PL" sz="2400" b="1" dirty="0" smtClean="0"/>
              <a:t>se netajil</a:t>
            </a:r>
            <a:r>
              <a:rPr lang="pl-PL" sz="2400" b="1" dirty="0" smtClean="0"/>
              <a:t> </a:t>
            </a:r>
            <a:r>
              <a:rPr lang="pl-PL" sz="2400" b="1" dirty="0" smtClean="0"/>
              <a:t>sympatiemi k nacism</a:t>
            </a:r>
            <a:r>
              <a:rPr lang="cs-CZ" sz="2400" b="1" dirty="0" smtClean="0"/>
              <a:t>u</a:t>
            </a:r>
            <a:endParaRPr lang="cs-CZ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Umělecké směry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76886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 smtClean="0"/>
              <a:t>Uplatňoval</a:t>
            </a:r>
          </a:p>
          <a:p>
            <a:pPr>
              <a:buFont typeface="Wingdings" pitchFamily="2" charset="2"/>
              <a:buChar char="q"/>
            </a:pP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ecesi</a:t>
            </a:r>
            <a:endParaRPr lang="cs-CZ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lasicismus</a:t>
            </a:r>
            <a:endParaRPr lang="cs-CZ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eobiedermaier</a:t>
            </a:r>
            <a:endParaRPr lang="cs-CZ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istorismus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(především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gotiku) a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jejich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kombinace </a:t>
            </a:r>
            <a:endParaRPr lang="cs-CZ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I</a:t>
            </a:r>
            <a:r>
              <a:rPr lang="cs-CZ" dirty="0" smtClean="0"/>
              <a:t>nspiroval </a:t>
            </a:r>
            <a:r>
              <a:rPr lang="cs-CZ" dirty="0" smtClean="0"/>
              <a:t>se americkou architekturou, </a:t>
            </a:r>
            <a:r>
              <a:rPr lang="cs-CZ" dirty="0" smtClean="0"/>
              <a:t>především budovami </a:t>
            </a:r>
            <a:r>
              <a:rPr lang="cs-CZ" dirty="0" smtClean="0"/>
              <a:t>Louise </a:t>
            </a:r>
            <a:r>
              <a:rPr lang="cs-CZ" dirty="0" err="1" smtClean="0"/>
              <a:t>Sullivana</a:t>
            </a:r>
            <a:r>
              <a:rPr lang="cs-CZ" dirty="0" smtClean="0"/>
              <a:t> a expresionismem.</a:t>
            </a:r>
          </a:p>
          <a:p>
            <a:pPr algn="ctr">
              <a:buNone/>
            </a:pPr>
            <a:r>
              <a:rPr lang="cs-CZ" dirty="0" smtClean="0"/>
              <a:t>Pokládal se za autora více než dvou tisíc interiérových řešení, jejichž výrazným znakem je centrální hala se </a:t>
            </a:r>
            <a:r>
              <a:rPr lang="cs-CZ" dirty="0" smtClean="0"/>
              <a:t>schodištěm.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Největší realizovaná Bauerova stavba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sz="33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cs-CZ" sz="3300" b="1" dirty="0" err="1" smtClean="0">
                <a:solidFill>
                  <a:schemeClr val="bg2">
                    <a:lumMod val="50000"/>
                  </a:schemeClr>
                </a:solidFill>
              </a:rPr>
              <a:t>Priessnitzovo</a:t>
            </a:r>
            <a:r>
              <a:rPr lang="cs-CZ" sz="3300" b="1" dirty="0" smtClean="0">
                <a:solidFill>
                  <a:schemeClr val="bg2">
                    <a:lumMod val="50000"/>
                  </a:schemeClr>
                </a:solidFill>
              </a:rPr>
              <a:t> sanatorium, Lázně </a:t>
            </a:r>
            <a:r>
              <a:rPr lang="cs-CZ" sz="3300" b="1" dirty="0" smtClean="0">
                <a:solidFill>
                  <a:schemeClr val="bg2">
                    <a:lumMod val="50000"/>
                  </a:schemeClr>
                </a:solidFill>
              </a:rPr>
              <a:t>Jeseník </a:t>
            </a:r>
            <a:endParaRPr lang="cs-CZ" sz="33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cs-CZ" dirty="0" smtClean="0"/>
              <a:t>lázeňská </a:t>
            </a:r>
            <a:r>
              <a:rPr lang="cs-CZ" dirty="0" smtClean="0"/>
              <a:t>budova projektovaná v duchu </a:t>
            </a:r>
            <a:r>
              <a:rPr lang="cs-CZ" dirty="0" smtClean="0"/>
              <a:t>tradicionalismu</a:t>
            </a:r>
          </a:p>
          <a:p>
            <a:pPr algn="ctr"/>
            <a:r>
              <a:rPr lang="cs-CZ" dirty="0" smtClean="0"/>
              <a:t> </a:t>
            </a:r>
            <a:r>
              <a:rPr lang="cs-CZ" dirty="0" smtClean="0"/>
              <a:t>svou dvoukřídlou dispozicí </a:t>
            </a:r>
            <a:r>
              <a:rPr lang="cs-CZ" dirty="0" smtClean="0"/>
              <a:t>umístěnou v </a:t>
            </a:r>
            <a:r>
              <a:rPr lang="cs-CZ" dirty="0" smtClean="0"/>
              <a:t>kopci evokuje rozlehlé barokní zámecké </a:t>
            </a:r>
            <a:r>
              <a:rPr lang="cs-CZ" dirty="0" smtClean="0"/>
              <a:t>areály</a:t>
            </a:r>
          </a:p>
          <a:p>
            <a:pPr algn="ctr"/>
            <a:r>
              <a:rPr lang="cs-CZ" dirty="0" smtClean="0"/>
              <a:t> balkóny </a:t>
            </a:r>
            <a:r>
              <a:rPr lang="cs-CZ" dirty="0" smtClean="0"/>
              <a:t>opatřená podlaží odkazují na léčebnou funkci budovy (umožňují pacientům </a:t>
            </a:r>
            <a:r>
              <a:rPr lang="cs-CZ" dirty="0" smtClean="0"/>
              <a:t>pobyt na </a:t>
            </a:r>
            <a:r>
              <a:rPr lang="cs-CZ" dirty="0" smtClean="0"/>
              <a:t>čerstvém vzduchu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214810" y="2143116"/>
            <a:ext cx="4647988" cy="32535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2">
                    <a:lumMod val="50000"/>
                  </a:schemeClr>
                </a:solidFill>
              </a:rPr>
              <a:t>Vrcholná práce</a:t>
            </a:r>
            <a:endParaRPr lang="cs-CZ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4143404" cy="4625989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 Návrh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stavby Rakouské národní banky ve Vídni </a:t>
            </a:r>
            <a:endParaRPr lang="cs-CZ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cs-CZ" b="1" dirty="0" smtClean="0"/>
              <a:t> </a:t>
            </a:r>
            <a:r>
              <a:rPr lang="cs-CZ" dirty="0" smtClean="0"/>
              <a:t>r. 1911 </a:t>
            </a:r>
            <a:r>
              <a:rPr lang="cs-CZ" dirty="0" smtClean="0"/>
              <a:t>- kvůli 1. světové válce došlo </a:t>
            </a:r>
            <a:endParaRPr lang="cs-CZ" dirty="0" smtClean="0"/>
          </a:p>
          <a:p>
            <a:pPr algn="ctr">
              <a:buNone/>
            </a:pPr>
            <a:r>
              <a:rPr lang="cs-CZ" dirty="0" smtClean="0"/>
              <a:t>    k rozpočtovým škrtům    a banka byla umístěna do jediné dokončené budovy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14488"/>
            <a:ext cx="4562269" cy="35004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tavby Bauera v Opavě a v Krnově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cs-CZ" b="1" dirty="0" smtClean="0"/>
              <a:t>Střelecký dům, Krnov – společenský dům</a:t>
            </a:r>
          </a:p>
          <a:p>
            <a:r>
              <a:rPr lang="cs-CZ" b="1" dirty="0" smtClean="0"/>
              <a:t>Obchodní a živnostenská </a:t>
            </a:r>
            <a:r>
              <a:rPr lang="cs-CZ" b="1" dirty="0" smtClean="0"/>
              <a:t>komora, Opava</a:t>
            </a:r>
            <a:endParaRPr lang="cs-CZ" b="1" dirty="0" smtClean="0"/>
          </a:p>
          <a:p>
            <a:r>
              <a:rPr lang="cs-CZ" b="1" dirty="0" smtClean="0"/>
              <a:t>Vila Hany </a:t>
            </a:r>
            <a:r>
              <a:rPr lang="cs-CZ" b="1" dirty="0" err="1" smtClean="0"/>
              <a:t>Larischové</a:t>
            </a:r>
            <a:r>
              <a:rPr lang="cs-CZ" b="1" dirty="0"/>
              <a:t>,</a:t>
            </a:r>
            <a:r>
              <a:rPr lang="cs-CZ" b="1" dirty="0" smtClean="0"/>
              <a:t> Krnov, </a:t>
            </a:r>
            <a:r>
              <a:rPr lang="cs-CZ" b="1" dirty="0" err="1" smtClean="0"/>
              <a:t>Ježník</a:t>
            </a:r>
            <a:endParaRPr lang="cs-CZ" b="1" dirty="0" smtClean="0"/>
          </a:p>
          <a:p>
            <a:r>
              <a:rPr lang="cs-CZ" b="1" dirty="0" smtClean="0"/>
              <a:t>Obchodní dům </a:t>
            </a:r>
            <a:r>
              <a:rPr lang="cs-CZ" b="1" dirty="0" err="1" smtClean="0"/>
              <a:t>Breda</a:t>
            </a:r>
            <a:r>
              <a:rPr lang="cs-CZ" b="1" dirty="0" smtClean="0"/>
              <a:t> &amp;  </a:t>
            </a:r>
            <a:r>
              <a:rPr lang="cs-CZ" b="1" dirty="0" err="1" smtClean="0"/>
              <a:t>Weinstein</a:t>
            </a:r>
            <a:r>
              <a:rPr lang="cs-CZ" b="1" dirty="0" smtClean="0"/>
              <a:t>, </a:t>
            </a:r>
            <a:r>
              <a:rPr lang="cs-CZ" b="1" dirty="0" smtClean="0"/>
              <a:t>Opava</a:t>
            </a:r>
            <a:endParaRPr lang="cs-CZ" b="1" dirty="0" smtClean="0"/>
          </a:p>
          <a:p>
            <a:r>
              <a:rPr lang="cs-CZ" b="1" dirty="0" smtClean="0"/>
              <a:t>Hotel </a:t>
            </a:r>
            <a:r>
              <a:rPr lang="cs-CZ" b="1" dirty="0" err="1" smtClean="0"/>
              <a:t>Tiroler</a:t>
            </a:r>
            <a:r>
              <a:rPr lang="cs-CZ" b="1" dirty="0"/>
              <a:t>,</a:t>
            </a:r>
            <a:r>
              <a:rPr lang="cs-CZ" b="1" dirty="0" smtClean="0"/>
              <a:t> </a:t>
            </a:r>
            <a:r>
              <a:rPr lang="cs-CZ" b="1" dirty="0" smtClean="0"/>
              <a:t>Krnov</a:t>
            </a:r>
          </a:p>
          <a:p>
            <a:r>
              <a:rPr lang="cs-CZ" b="1" dirty="0" smtClean="0"/>
              <a:t>Vila R. </a:t>
            </a:r>
            <a:r>
              <a:rPr lang="cs-CZ" b="1" dirty="0" err="1" smtClean="0"/>
              <a:t>Larische</a:t>
            </a:r>
            <a:r>
              <a:rPr lang="cs-CZ" b="1" dirty="0" smtClean="0"/>
              <a:t>, </a:t>
            </a:r>
            <a:r>
              <a:rPr lang="cs-CZ" b="1" dirty="0" smtClean="0"/>
              <a:t>Krnov</a:t>
            </a:r>
            <a:endParaRPr lang="cs-CZ" b="1" dirty="0" smtClean="0"/>
          </a:p>
          <a:p>
            <a:r>
              <a:rPr lang="cs-CZ" b="1" dirty="0" smtClean="0"/>
              <a:t>Tělocvična</a:t>
            </a:r>
            <a:r>
              <a:rPr lang="cs-CZ" b="1" dirty="0"/>
              <a:t>,</a:t>
            </a:r>
            <a:r>
              <a:rPr lang="cs-CZ" b="1" dirty="0" smtClean="0"/>
              <a:t> </a:t>
            </a:r>
            <a:r>
              <a:rPr lang="cs-CZ" b="1" dirty="0" smtClean="0"/>
              <a:t>Krnov</a:t>
            </a:r>
          </a:p>
          <a:p>
            <a:r>
              <a:rPr lang="cs-CZ" b="1" dirty="0" smtClean="0"/>
              <a:t>Kostel sv. </a:t>
            </a:r>
            <a:r>
              <a:rPr lang="cs-CZ" b="1" dirty="0" smtClean="0"/>
              <a:t>Hedviky, </a:t>
            </a:r>
            <a:r>
              <a:rPr lang="cs-CZ" b="1" dirty="0" smtClean="0"/>
              <a:t>Opava, památník padlým v 1. světové válce</a:t>
            </a:r>
            <a:r>
              <a:rPr lang="cs-CZ" dirty="0" smtClean="0"/>
              <a:t> 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939784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4000" b="1" dirty="0" smtClean="0">
                <a:solidFill>
                  <a:schemeClr val="bg2">
                    <a:lumMod val="50000"/>
                  </a:schemeClr>
                </a:solidFill>
              </a:rPr>
              <a:t>Střelecký dům – společenský dům </a:t>
            </a:r>
            <a:br>
              <a:rPr lang="cs-CZ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cs-CZ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429156" cy="54292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dirty="0"/>
              <a:t>k</a:t>
            </a:r>
            <a:r>
              <a:rPr lang="cs-CZ" dirty="0" smtClean="0"/>
              <a:t>rnovský </a:t>
            </a:r>
            <a:r>
              <a:rPr lang="cs-CZ" dirty="0" smtClean="0"/>
              <a:t>společenský dům vznikl </a:t>
            </a:r>
            <a:r>
              <a:rPr lang="cs-CZ" dirty="0" smtClean="0"/>
              <a:t>v letech 1904 – 1909 na </a:t>
            </a:r>
            <a:r>
              <a:rPr lang="cs-CZ" dirty="0" smtClean="0"/>
              <a:t>místě starší </a:t>
            </a:r>
            <a:r>
              <a:rPr lang="cs-CZ" dirty="0" smtClean="0"/>
              <a:t>budovy</a:t>
            </a:r>
          </a:p>
          <a:p>
            <a:pPr algn="ctr"/>
            <a:r>
              <a:rPr lang="cs-CZ" dirty="0"/>
              <a:t>z</a:t>
            </a:r>
            <a:r>
              <a:rPr lang="cs-CZ" dirty="0" smtClean="0"/>
              <a:t>natelná </a:t>
            </a:r>
            <a:r>
              <a:rPr lang="cs-CZ" dirty="0" smtClean="0"/>
              <a:t>je inspirace renesancí i místní </a:t>
            </a:r>
            <a:r>
              <a:rPr lang="cs-CZ" dirty="0" smtClean="0"/>
              <a:t>architekturou</a:t>
            </a:r>
          </a:p>
          <a:p>
            <a:pPr algn="ctr"/>
            <a:r>
              <a:rPr lang="cs-CZ" dirty="0"/>
              <a:t>v</a:t>
            </a:r>
            <a:r>
              <a:rPr lang="cs-CZ" dirty="0" smtClean="0"/>
              <a:t>eřejné </a:t>
            </a:r>
            <a:r>
              <a:rPr lang="cs-CZ" dirty="0" smtClean="0"/>
              <a:t>prostory jsou </a:t>
            </a:r>
            <a:r>
              <a:rPr lang="cs-CZ" dirty="0" smtClean="0"/>
              <a:t>dvojúrovňové, do </a:t>
            </a:r>
            <a:r>
              <a:rPr lang="cs-CZ" dirty="0" smtClean="0"/>
              <a:t>prvního patra vede velké dvouramenné schodiště </a:t>
            </a:r>
            <a:r>
              <a:rPr lang="cs-CZ" dirty="0" smtClean="0"/>
              <a:t>      s </a:t>
            </a:r>
            <a:r>
              <a:rPr lang="cs-CZ" dirty="0" smtClean="0"/>
              <a:t>historizujícími </a:t>
            </a:r>
            <a:r>
              <a:rPr lang="cs-CZ" dirty="0" smtClean="0"/>
              <a:t>sochami </a:t>
            </a:r>
          </a:p>
          <a:p>
            <a:pPr algn="ctr"/>
            <a:r>
              <a:rPr lang="cs-CZ" dirty="0" smtClean="0"/>
              <a:t>dříve </a:t>
            </a:r>
            <a:r>
              <a:rPr lang="cs-CZ" dirty="0" smtClean="0"/>
              <a:t>měšťanská střelnice, později Dům pionýrů, Dům dětí a mládeže a dnes Středisko volného času Méďa</a:t>
            </a:r>
            <a:endParaRPr lang="cs-CZ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5682" b="9084"/>
          <a:stretch>
            <a:fillRect/>
          </a:stretch>
        </p:blipFill>
        <p:spPr bwMode="auto">
          <a:xfrm>
            <a:off x="4929190" y="1183383"/>
            <a:ext cx="4071966" cy="528951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678</Words>
  <Application>Microsoft Office PowerPoint</Application>
  <PresentationFormat>Předvádění na obrazovce (4:3)</PresentationFormat>
  <Paragraphs>89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Leopold Bauer - Szlubek</vt:lpstr>
      <vt:lpstr>Data narození a úmrtí</vt:lpstr>
      <vt:lpstr>Vzdělání a práce</vt:lpstr>
      <vt:lpstr>Zajímavosti </vt:lpstr>
      <vt:lpstr>Umělecké směry</vt:lpstr>
      <vt:lpstr>Největší realizovaná Bauerova stavba</vt:lpstr>
      <vt:lpstr>Vrcholná práce</vt:lpstr>
      <vt:lpstr>Stavby Bauera v Opavě a v Krnově</vt:lpstr>
      <vt:lpstr> Střelecký dům – společenský dům  </vt:lpstr>
      <vt:lpstr>Obchodní a živnostenská komora 1908 - 1910</vt:lpstr>
      <vt:lpstr>Vila Hany Larischové, 1911 - 1913</vt:lpstr>
      <vt:lpstr> Obchodní dům Breda &amp;  Weinstein  1927 - 1928 </vt:lpstr>
      <vt:lpstr>Hotel Tiroler, 1928 - 1930</vt:lpstr>
      <vt:lpstr>Vila Rudolfa Larische, 1929</vt:lpstr>
      <vt:lpstr>Tělocvična, 1932 - 1933</vt:lpstr>
      <vt:lpstr>Kostel sv. Hedviky - památník padlým v 1. světové válce, 1933 - 1938</vt:lpstr>
      <vt:lpstr>Památník Leopolda Bauera s bustou na Hlavním náměstí v Krnově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Leopold Bauer</dc:title>
  <dc:creator>Renata Schreierová</dc:creator>
  <cp:lastModifiedBy>Anča</cp:lastModifiedBy>
  <cp:revision>54</cp:revision>
  <dcterms:created xsi:type="dcterms:W3CDTF">2012-06-03T13:05:44Z</dcterms:created>
  <dcterms:modified xsi:type="dcterms:W3CDTF">2012-06-04T20:09:51Z</dcterms:modified>
</cp:coreProperties>
</file>