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C05C19-DF82-4591-AB04-0CA9DB52A5A8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5AAE0B-D6AC-4F7B-85FF-4824DE5D0D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1736" y="3214686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cs-CZ" sz="4400" dirty="0" smtClean="0"/>
              <a:t>Karel (</a:t>
            </a:r>
            <a:r>
              <a:rPr lang="cs-CZ" sz="4400" dirty="0" err="1" smtClean="0"/>
              <a:t>pavel</a:t>
            </a:r>
            <a:r>
              <a:rPr lang="cs-CZ" sz="4400" dirty="0" smtClean="0"/>
              <a:t>) </a:t>
            </a:r>
            <a:r>
              <a:rPr lang="cs-CZ" sz="4400" dirty="0" err="1" smtClean="0"/>
              <a:t>Křížkovský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9. 1. 1820 </a:t>
            </a:r>
            <a:r>
              <a:rPr lang="cs-CZ" sz="2700" dirty="0" err="1" smtClean="0"/>
              <a:t>Holasovice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8. 5. 1885 </a:t>
            </a:r>
            <a:r>
              <a:rPr lang="cs-CZ" sz="2700" dirty="0" err="1" smtClean="0"/>
              <a:t>brno</a:t>
            </a:r>
            <a:endParaRPr lang="cs-CZ" sz="27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2571736" y="214290"/>
            <a:ext cx="6400800" cy="3000396"/>
          </a:xfrm>
        </p:spPr>
        <p:txBody>
          <a:bodyPr>
            <a:normAutofit/>
          </a:bodyPr>
          <a:lstStyle/>
          <a:p>
            <a:r>
              <a:rPr lang="cs-CZ" b="1" dirty="0" smtClean="0"/>
              <a:t>hudební skladatel</a:t>
            </a:r>
          </a:p>
          <a:p>
            <a:endParaRPr lang="cs-CZ" b="1" dirty="0" smtClean="0"/>
          </a:p>
          <a:p>
            <a:r>
              <a:rPr lang="cs-CZ" b="1" dirty="0" smtClean="0"/>
              <a:t>sbormistr</a:t>
            </a:r>
          </a:p>
          <a:p>
            <a:endParaRPr lang="cs-CZ" b="1" dirty="0" smtClean="0"/>
          </a:p>
          <a:p>
            <a:r>
              <a:rPr lang="cs-CZ" b="1" dirty="0" smtClean="0"/>
              <a:t>dirigent</a:t>
            </a:r>
          </a:p>
          <a:p>
            <a:endParaRPr lang="cs-CZ" b="1" dirty="0" smtClean="0"/>
          </a:p>
          <a:p>
            <a:r>
              <a:rPr lang="cs-CZ" b="1" dirty="0" smtClean="0"/>
              <a:t>katolický kněz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2357454" cy="31397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143380"/>
            <a:ext cx="2614337" cy="2359031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2500306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/>
              <a:t>Malíř Valentin </a:t>
            </a:r>
            <a:r>
              <a:rPr lang="cs-CZ" sz="1800" dirty="0" err="1" smtClean="0"/>
              <a:t>Držkovic</a:t>
            </a:r>
            <a:r>
              <a:rPr lang="cs-CZ" sz="1800" dirty="0" smtClean="0"/>
              <a:t> vyzdobil v r. 1935 průčelí domu pěti freskami         s tématem </a:t>
            </a:r>
            <a:r>
              <a:rPr lang="cs-CZ" sz="1800" dirty="0" err="1" smtClean="0"/>
              <a:t>Křížkovského</a:t>
            </a:r>
            <a:r>
              <a:rPr lang="cs-CZ" sz="1800" dirty="0" smtClean="0"/>
              <a:t> písní </a:t>
            </a:r>
            <a:r>
              <a:rPr lang="cs-CZ" sz="1800" dirty="0" err="1" smtClean="0"/>
              <a:t>Dívča</a:t>
            </a:r>
            <a:r>
              <a:rPr lang="cs-CZ" sz="1800" dirty="0" smtClean="0"/>
              <a:t>, </a:t>
            </a:r>
            <a:r>
              <a:rPr lang="cs-CZ" sz="1800" dirty="0" err="1" smtClean="0"/>
              <a:t>dívča</a:t>
            </a:r>
            <a:r>
              <a:rPr lang="cs-CZ" sz="1800" dirty="0" smtClean="0"/>
              <a:t>  a Utonulá, s vyobrazením původního rodného domku v </a:t>
            </a:r>
            <a:r>
              <a:rPr lang="cs-CZ" sz="1800" dirty="0" err="1" smtClean="0"/>
              <a:t>Holasovicích</a:t>
            </a:r>
            <a:r>
              <a:rPr lang="cs-CZ" sz="1800" dirty="0" smtClean="0"/>
              <a:t> a augustiniánského kláštera    v Brně. Za 2. světové války </a:t>
            </a:r>
            <a:r>
              <a:rPr lang="cs-CZ" sz="1800" dirty="0" err="1" smtClean="0"/>
              <a:t>holasovičtí</a:t>
            </a:r>
            <a:r>
              <a:rPr lang="cs-CZ" sz="1800" dirty="0" smtClean="0"/>
              <a:t> Němci nechali fresky zabílit. V r. 1955 se je snažil </a:t>
            </a:r>
            <a:r>
              <a:rPr lang="cs-CZ" sz="1800" dirty="0" err="1" smtClean="0"/>
              <a:t>Držkovic</a:t>
            </a:r>
            <a:r>
              <a:rPr lang="cs-CZ" sz="1800" dirty="0" smtClean="0"/>
              <a:t> obnovit, ale zřejmě kvůli nekvalitní barvě dlouho nevydržely. </a:t>
            </a:r>
            <a:r>
              <a:rPr lang="it-IT" sz="1800" dirty="0" smtClean="0"/>
              <a:t>V r. 2009 provedli architekti</a:t>
            </a:r>
            <a:r>
              <a:rPr lang="cs-CZ" sz="1800" dirty="0" smtClean="0"/>
              <a:t> Eva a Vlastimil Krčmářovi průzkum zachování </a:t>
            </a:r>
            <a:r>
              <a:rPr lang="pl-PL" sz="1800" dirty="0" smtClean="0"/>
              <a:t>fresek na průčelí. Po zjištění, </a:t>
            </a:r>
            <a:r>
              <a:rPr lang="cs-CZ" sz="1800" dirty="0" smtClean="0"/>
              <a:t>že  motivy </a:t>
            </a:r>
            <a:r>
              <a:rPr lang="pt-BR" sz="1800" dirty="0" smtClean="0"/>
              <a:t>jsou ve velmi dobrém stavu,</a:t>
            </a:r>
            <a:r>
              <a:rPr lang="cs-CZ" sz="1800" dirty="0" smtClean="0"/>
              <a:t> rozhodla se obec </a:t>
            </a:r>
            <a:r>
              <a:rPr lang="cs-CZ" sz="1800" dirty="0" err="1" smtClean="0"/>
              <a:t>Holasovice</a:t>
            </a:r>
            <a:r>
              <a:rPr lang="cs-CZ" sz="1800" dirty="0" smtClean="0"/>
              <a:t> pro restauraci fresek. Restauraci provedl malíř Roman </a:t>
            </a:r>
            <a:r>
              <a:rPr lang="cs-CZ" sz="1800" dirty="0" err="1" smtClean="0"/>
              <a:t>Hušák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dirty="0" smtClean="0"/>
              <a:t>Odhalení fresek v r. 1935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dirty="0" smtClean="0"/>
              <a:t>Znovuobnovení fresek v r. 2011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74144" cy="292895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219" name="Picture 3" descr="C:\Users\Anča\Desktop\obec\DSCN57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022725" cy="2928958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Slavnostní otevření knihovny </a:t>
            </a:r>
            <a:br>
              <a:rPr lang="cs-CZ" dirty="0" smtClean="0"/>
            </a:br>
            <a:r>
              <a:rPr lang="cs-CZ" dirty="0" smtClean="0"/>
              <a:t> po rekonstrukci – 17. 3. 2012</a:t>
            </a:r>
            <a:endParaRPr lang="cs-CZ" dirty="0"/>
          </a:p>
        </p:txBody>
      </p:sp>
      <p:pic>
        <p:nvPicPr>
          <p:cNvPr id="1026" name="Picture 2" descr="C:\Users\Anča\Desktop\otevření knihovny\DSCN6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7083"/>
          <a:stretch>
            <a:fillRect/>
          </a:stretch>
        </p:blipFill>
        <p:spPr bwMode="auto">
          <a:xfrm>
            <a:off x="1428728" y="1500174"/>
            <a:ext cx="3657600" cy="200026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nča\Desktop\otevření knihovny\DSCN63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498056" cy="466407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Anča\Desktop\otevření knihovny\DSCN6350.JPG"/>
          <p:cNvPicPr>
            <a:picLocks noChangeAspect="1" noChangeArrowheads="1"/>
          </p:cNvPicPr>
          <p:nvPr/>
        </p:nvPicPr>
        <p:blipFill>
          <a:blip r:embed="rId4" cstate="print"/>
          <a:srcRect t="6978"/>
          <a:stretch>
            <a:fillRect/>
          </a:stretch>
        </p:blipFill>
        <p:spPr bwMode="auto">
          <a:xfrm>
            <a:off x="1214414" y="3714752"/>
            <a:ext cx="4095779" cy="285749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Brožura Osobnosti, vydalo Statutární město Opava (www.</a:t>
            </a:r>
            <a:r>
              <a:rPr lang="cs-CZ" sz="2000" dirty="0" err="1" smtClean="0"/>
              <a:t>opava</a:t>
            </a:r>
            <a:r>
              <a:rPr lang="cs-CZ" sz="2000" dirty="0" smtClean="0"/>
              <a:t>-city.</a:t>
            </a:r>
            <a:r>
              <a:rPr lang="cs-CZ" sz="2000" dirty="0" err="1" smtClean="0"/>
              <a:t>cz</a:t>
            </a:r>
            <a:r>
              <a:rPr lang="cs-CZ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http://cs.wikipedia.org/wiki/Pavel_K%C5%99%C3%AD%C5%BEkovsk%C3%BD</a:t>
            </a:r>
          </a:p>
          <a:p>
            <a:pPr>
              <a:buNone/>
            </a:pPr>
            <a:r>
              <a:rPr lang="cs-CZ" sz="2000" dirty="0" smtClean="0"/>
              <a:t>http://www.obec-</a:t>
            </a:r>
            <a:r>
              <a:rPr lang="cs-CZ" sz="2000" dirty="0" err="1" smtClean="0"/>
              <a:t>holasovice.cz</a:t>
            </a:r>
            <a:r>
              <a:rPr lang="cs-CZ" sz="2000" dirty="0" smtClean="0"/>
              <a:t>/obecni-zpravodaj/</a:t>
            </a:r>
            <a:r>
              <a:rPr lang="cs-CZ" sz="2000" dirty="0" err="1" smtClean="0"/>
              <a:t>ds</a:t>
            </a:r>
            <a:r>
              <a:rPr lang="cs-CZ" sz="2000" dirty="0" smtClean="0"/>
              <a:t>-1088/archiv=0</a:t>
            </a:r>
          </a:p>
          <a:p>
            <a:pPr>
              <a:buNone/>
            </a:pPr>
            <a:r>
              <a:rPr lang="cs-CZ" sz="2000" dirty="0" smtClean="0"/>
              <a:t>Vlastní fotografie – Renata </a:t>
            </a:r>
            <a:r>
              <a:rPr lang="cs-CZ" sz="2000" dirty="0" err="1" smtClean="0"/>
              <a:t>Schreierová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57256"/>
          </a:xfrm>
        </p:spPr>
        <p:txBody>
          <a:bodyPr/>
          <a:lstStyle/>
          <a:p>
            <a:r>
              <a:rPr lang="cs-CZ" dirty="0" smtClean="0"/>
              <a:t>Můj osobní život - příbuzní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1"/>
          </p:nvPr>
        </p:nvSpPr>
        <p:spPr>
          <a:xfrm>
            <a:off x="1214414" y="1071546"/>
            <a:ext cx="3878794" cy="3714776"/>
          </a:xfrm>
        </p:spPr>
        <p:txBody>
          <a:bodyPr>
            <a:normAutofit/>
          </a:bodyPr>
          <a:lstStyle/>
          <a:p>
            <a:pPr algn="just"/>
            <a:r>
              <a:rPr lang="cs-CZ" sz="1800" dirty="0" smtClean="0"/>
              <a:t>můj dědeček se jmenoval Ignác </a:t>
            </a:r>
            <a:r>
              <a:rPr lang="cs-CZ" sz="1800" dirty="0" err="1" smtClean="0"/>
              <a:t>Křížkovský</a:t>
            </a:r>
            <a:r>
              <a:rPr lang="cs-CZ" sz="1800" dirty="0" smtClean="0"/>
              <a:t>, pocházel z </a:t>
            </a:r>
            <a:r>
              <a:rPr lang="cs-CZ" sz="1800" dirty="0" err="1" smtClean="0"/>
              <a:t>Pochně</a:t>
            </a:r>
            <a:r>
              <a:rPr lang="cs-CZ" sz="1800" dirty="0" smtClean="0"/>
              <a:t>, byl mládkem</a:t>
            </a:r>
          </a:p>
          <a:p>
            <a:pPr algn="just"/>
            <a:r>
              <a:rPr lang="cs-CZ" sz="1800" dirty="0" smtClean="0"/>
              <a:t>babička </a:t>
            </a:r>
            <a:r>
              <a:rPr lang="cs-CZ" sz="1800" dirty="0" err="1" smtClean="0"/>
              <a:t>Thekla</a:t>
            </a:r>
            <a:r>
              <a:rPr lang="cs-CZ" sz="1800" dirty="0" smtClean="0"/>
              <a:t> byla dcerou </a:t>
            </a:r>
            <a:r>
              <a:rPr lang="cs-CZ" sz="1800" dirty="0" err="1" smtClean="0"/>
              <a:t>holasovického</a:t>
            </a:r>
            <a:r>
              <a:rPr lang="cs-CZ" sz="1800" dirty="0" smtClean="0"/>
              <a:t> krejčího</a:t>
            </a:r>
          </a:p>
          <a:p>
            <a:pPr algn="just"/>
            <a:r>
              <a:rPr lang="cs-CZ" sz="1800" dirty="0" smtClean="0"/>
              <a:t>v roce 1788 měli svatbu</a:t>
            </a:r>
          </a:p>
          <a:p>
            <a:pPr algn="just"/>
            <a:r>
              <a:rPr lang="cs-CZ" sz="1800" dirty="0" smtClean="0"/>
              <a:t>bydleli v </a:t>
            </a:r>
            <a:r>
              <a:rPr lang="cs-CZ" sz="2000" dirty="0" smtClean="0"/>
              <a:t>malé</a:t>
            </a:r>
            <a:r>
              <a:rPr lang="cs-CZ" sz="1800" dirty="0" smtClean="0"/>
              <a:t> chaloupce            v </a:t>
            </a:r>
            <a:r>
              <a:rPr lang="cs-CZ" sz="1800" dirty="0" err="1" smtClean="0"/>
              <a:t>Holasovicích</a:t>
            </a:r>
            <a:r>
              <a:rPr lang="cs-CZ" sz="1800" dirty="0" smtClean="0"/>
              <a:t> č. p. 18</a:t>
            </a:r>
          </a:p>
          <a:p>
            <a:pPr algn="just"/>
            <a:r>
              <a:rPr lang="cs-CZ" sz="1800" dirty="0" smtClean="0"/>
              <a:t>narodilo se jim 11 dětí</a:t>
            </a:r>
          </a:p>
          <a:p>
            <a:pPr algn="just"/>
            <a:r>
              <a:rPr lang="cs-CZ" sz="1800" dirty="0" smtClean="0"/>
              <a:t>třetí dcera Viktorie, má matka, se narodila v roce 1795</a:t>
            </a:r>
          </a:p>
          <a:p>
            <a:pPr algn="just">
              <a:buNone/>
            </a:pPr>
            <a:endParaRPr lang="cs-CZ" sz="1800" dirty="0" smtClean="0"/>
          </a:p>
        </p:txBody>
      </p:sp>
      <p:pic>
        <p:nvPicPr>
          <p:cNvPr id="1027" name="Picture 3" descr="C:\Users\Anča\Desktop\obec\DSCN5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53686"/>
            <a:ext cx="3738589" cy="28039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028" name="Picture 4" descr="C:\Users\Anča\Desktop\obec\DSCN5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735386" cy="28009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029" name="Picture 5" descr="C:\Users\Anča\Desktop\obec\DSCN5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625562"/>
            <a:ext cx="2976584" cy="22324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Můj osobní život – rodinné poměry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9. ledna 1820 jsem přišel na svět a matka mi dala jméno Karel</a:t>
            </a:r>
          </a:p>
          <a:p>
            <a:r>
              <a:rPr lang="cs-CZ" sz="1800" dirty="0" smtClean="0"/>
              <a:t>byl jsem nemanželské dítě, nikdy jsem nepoznal otce a normální rodinné poměry</a:t>
            </a:r>
          </a:p>
          <a:p>
            <a:r>
              <a:rPr lang="cs-CZ" sz="1800" dirty="0" smtClean="0"/>
              <a:t>poznamenalo mě to na celý život</a:t>
            </a:r>
          </a:p>
          <a:p>
            <a:r>
              <a:rPr lang="cs-CZ" sz="1800" dirty="0" smtClean="0"/>
              <a:t>trpěl  jsem pocitem osamění, nedůvěrou ve vlastní schopnosti, nespavostí</a:t>
            </a:r>
          </a:p>
          <a:p>
            <a:r>
              <a:rPr lang="cs-CZ" sz="1800" dirty="0" smtClean="0"/>
              <a:t>matce se narodilo ještě další nemanželské dítě a já jsem vyrůstal u svých strýců Jakuba a Jana</a:t>
            </a:r>
          </a:p>
          <a:p>
            <a:endParaRPr lang="cs-CZ" sz="1800" dirty="0"/>
          </a:p>
        </p:txBody>
      </p:sp>
      <p:pic>
        <p:nvPicPr>
          <p:cNvPr id="4099" name="Picture 3" descr="C:\Users\Anča\Desktop\obec\DSCN5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572000" y="628652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Pomník na hřbitově v </a:t>
            </a:r>
            <a:r>
              <a:rPr lang="cs-CZ" sz="1600" dirty="0" err="1" smtClean="0"/>
              <a:t>Neplachovicích</a:t>
            </a:r>
            <a:r>
              <a:rPr lang="cs-CZ" sz="1600" dirty="0" smtClean="0"/>
              <a:t> z r. 1910 </a:t>
            </a:r>
            <a:endParaRPr lang="cs-CZ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 studia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857224" y="1357298"/>
            <a:ext cx="5643602" cy="485778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navštěvoval jsem obecnou školu                           v </a:t>
            </a:r>
            <a:r>
              <a:rPr lang="cs-CZ" sz="1800" dirty="0" err="1" smtClean="0"/>
              <a:t>Neplachovicích</a:t>
            </a:r>
            <a:endParaRPr lang="cs-CZ" sz="1800" dirty="0" smtClean="0"/>
          </a:p>
          <a:p>
            <a:r>
              <a:rPr lang="cs-CZ" sz="1800" dirty="0" smtClean="0"/>
              <a:t>mého talentu si všiml ředitel kůru A. Urbánek        a učitel hudby a zpěvu J. Janáček (otec Leoše Janáčka)</a:t>
            </a:r>
          </a:p>
          <a:p>
            <a:r>
              <a:rPr lang="cs-CZ" sz="1800" dirty="0" smtClean="0"/>
              <a:t>v roce 1832 mě přijali do kostela sv. Ducha           v Opavě za zpěváka</a:t>
            </a:r>
          </a:p>
          <a:p>
            <a:r>
              <a:rPr lang="cs-CZ" sz="1800" dirty="0" smtClean="0"/>
              <a:t>navštěvoval jsem školu v Solné ulici </a:t>
            </a:r>
          </a:p>
          <a:p>
            <a:r>
              <a:rPr lang="cs-CZ" sz="1800" dirty="0" smtClean="0"/>
              <a:t>v letech 1834 – 1839 jsem studoval na opavském gymnáziu</a:t>
            </a:r>
          </a:p>
          <a:p>
            <a:r>
              <a:rPr lang="cs-CZ" sz="1800" dirty="0" smtClean="0"/>
              <a:t>začal jsem studovat filozofii v Olomouci, ale přerušil jsem studium kvůli nedostatku financí a tři roky jsem učil češtinu v </a:t>
            </a:r>
            <a:r>
              <a:rPr lang="cs-CZ" sz="1800" dirty="0" err="1" smtClean="0"/>
              <a:t>Jamnici</a:t>
            </a:r>
            <a:r>
              <a:rPr lang="cs-CZ" sz="1800" dirty="0" smtClean="0"/>
              <a:t> (1841-1843)</a:t>
            </a:r>
          </a:p>
          <a:p>
            <a:r>
              <a:rPr lang="cs-CZ" sz="1800" dirty="0" smtClean="0"/>
              <a:t>v Brně jsem pokračoval ve studiu filozofie a studoval jsem zde i hudební teorii u G. </a:t>
            </a:r>
            <a:r>
              <a:rPr lang="cs-CZ" sz="1800" dirty="0" err="1" smtClean="0"/>
              <a:t>Riegra</a:t>
            </a:r>
            <a:endParaRPr lang="cs-CZ" sz="1800" dirty="0"/>
          </a:p>
        </p:txBody>
      </p:sp>
      <p:pic>
        <p:nvPicPr>
          <p:cNvPr id="3074" name="Picture 2" descr="C:\Users\Anča\Desktop\obec\DSCN5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571750" cy="198239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3075" name="Picture 3" descr="C:\Users\Anča\Desktop\obec\DSCN5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142984"/>
            <a:ext cx="2902451" cy="21768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/>
          <a:lstStyle/>
          <a:p>
            <a:r>
              <a:rPr lang="cs-CZ" dirty="0" smtClean="0"/>
              <a:t>Můj pracovní život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3714776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v roce 1845 jsem se stal novicem brněnského augustiniánského kláštera</a:t>
            </a:r>
          </a:p>
          <a:p>
            <a:r>
              <a:rPr lang="cs-CZ" sz="1800" dirty="0" smtClean="0"/>
              <a:t>vykonal jsem řeholní slib a přijal jsem mnišské jméno Pavel</a:t>
            </a:r>
          </a:p>
          <a:p>
            <a:r>
              <a:rPr lang="cs-CZ" sz="1800" dirty="0" smtClean="0"/>
              <a:t>v roce 1848 jsem byl vysvěcen na kněze, jmenován ředitelem kůru </a:t>
            </a:r>
          </a:p>
          <a:p>
            <a:pPr>
              <a:buNone/>
            </a:pPr>
            <a:r>
              <a:rPr lang="cs-CZ" sz="1800" dirty="0" smtClean="0"/>
              <a:t>     a vedoucím klášterní fundace (pod mým vedením zpíval od roku 1865 i Leoš Janáček)</a:t>
            </a:r>
          </a:p>
          <a:p>
            <a:r>
              <a:rPr lang="cs-CZ" sz="1800" dirty="0" smtClean="0"/>
              <a:t>stal jsem se kaplanem klášterní fary v brněnském Lískovci</a:t>
            </a:r>
          </a:p>
          <a:p>
            <a:r>
              <a:rPr lang="cs-CZ" sz="1800" dirty="0" smtClean="0"/>
              <a:t>byl jsem učitelem náboženství na hlavní škole v Brně na Bělidlech</a:t>
            </a:r>
          </a:p>
          <a:p>
            <a:r>
              <a:rPr lang="cs-CZ" sz="1800" dirty="0" smtClean="0"/>
              <a:t>v roce 1872 jsem přijal místo dómského kapelníka v Olomouci</a:t>
            </a:r>
          </a:p>
          <a:p>
            <a:r>
              <a:rPr lang="cs-CZ" sz="1800" dirty="0" smtClean="0"/>
              <a:t>po mozkové mrtvici jsem se vrátil do Brna, kde jsem na následky nemoci zemřel</a:t>
            </a:r>
          </a:p>
          <a:p>
            <a:r>
              <a:rPr lang="cs-CZ" sz="1800" dirty="0" smtClean="0"/>
              <a:t>jsem pochován na Ústředním hřbitově v Brně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857760"/>
            <a:ext cx="3048000" cy="178117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286380" y="6000768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Pamětní deska v Olomouci z r. 1933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 – má životní láska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786182" y="1524000"/>
            <a:ext cx="5357818" cy="4691082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skvěle jsem hrál na varhany, klarinet i klavír</a:t>
            </a:r>
          </a:p>
          <a:p>
            <a:r>
              <a:rPr lang="cs-CZ" sz="1800" dirty="0" smtClean="0"/>
              <a:t>hrál jsem i na violu ve smyčcovém kvartetu</a:t>
            </a:r>
          </a:p>
          <a:p>
            <a:r>
              <a:rPr lang="cs-CZ" sz="1800" dirty="0" smtClean="0"/>
              <a:t>dirigoval jsem kantátové koncerty v brněnské Redutě</a:t>
            </a:r>
          </a:p>
          <a:p>
            <a:r>
              <a:rPr lang="cs-CZ" sz="1800" dirty="0" smtClean="0"/>
              <a:t>založil jsem Mužský pěvecká sbor v Brně        </a:t>
            </a:r>
          </a:p>
          <a:p>
            <a:pPr>
              <a:buNone/>
            </a:pPr>
            <a:r>
              <a:rPr lang="cs-CZ" sz="1800" dirty="0" smtClean="0"/>
              <a:t>     a Besedu brněnskou, v níž jsem byl sbormistrem</a:t>
            </a:r>
          </a:p>
          <a:p>
            <a:r>
              <a:rPr lang="cs-CZ" sz="1800" dirty="0" smtClean="0"/>
              <a:t>založil jsem pěvecko-hudební spolek </a:t>
            </a:r>
            <a:r>
              <a:rPr lang="cs-CZ" sz="1800" dirty="0" err="1" smtClean="0"/>
              <a:t>Žerotín</a:t>
            </a:r>
            <a:endParaRPr lang="cs-CZ" sz="1800" dirty="0" smtClean="0"/>
          </a:p>
          <a:p>
            <a:r>
              <a:rPr lang="cs-CZ" sz="1800" dirty="0" smtClean="0"/>
              <a:t>složil jsem 48 církevních skladeb, z toho:</a:t>
            </a:r>
          </a:p>
          <a:p>
            <a:r>
              <a:rPr lang="cs-CZ" sz="1800" dirty="0" smtClean="0"/>
              <a:t>5 mší</a:t>
            </a:r>
          </a:p>
          <a:p>
            <a:r>
              <a:rPr lang="cs-CZ" sz="1800" dirty="0" smtClean="0"/>
              <a:t>3 </a:t>
            </a:r>
            <a:r>
              <a:rPr lang="cs-CZ" sz="1800" dirty="0" err="1" smtClean="0"/>
              <a:t>Te</a:t>
            </a:r>
            <a:r>
              <a:rPr lang="cs-CZ" sz="1800" dirty="0" smtClean="0"/>
              <a:t> </a:t>
            </a:r>
            <a:r>
              <a:rPr lang="cs-CZ" sz="1800" dirty="0" err="1" smtClean="0"/>
              <a:t>Deum</a:t>
            </a:r>
            <a:endParaRPr lang="cs-CZ" sz="1800" dirty="0" smtClean="0"/>
          </a:p>
          <a:p>
            <a:r>
              <a:rPr lang="cs-CZ" sz="1800" dirty="0" smtClean="0"/>
              <a:t>2 rekviem</a:t>
            </a:r>
          </a:p>
          <a:p>
            <a:r>
              <a:rPr lang="cs-CZ" sz="1800" dirty="0" smtClean="0"/>
              <a:t>1 pašije</a:t>
            </a:r>
          </a:p>
          <a:p>
            <a:r>
              <a:rPr lang="cs-CZ" sz="1800" dirty="0" smtClean="0"/>
              <a:t>angažoval jsem se pro </a:t>
            </a:r>
            <a:r>
              <a:rPr lang="cs-CZ" sz="1800" dirty="0" err="1" smtClean="0"/>
              <a:t>Wittovu</a:t>
            </a:r>
            <a:r>
              <a:rPr lang="cs-CZ" sz="1800" dirty="0" smtClean="0"/>
              <a:t> reformu církevní hudby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  <p:pic>
        <p:nvPicPr>
          <p:cNvPr id="7170" name="Picture 2" descr="C:\Users\Anča\Desktop\obec\DSCN5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5"/>
            <a:ext cx="3573498" cy="49112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142852"/>
            <a:ext cx="3810000" cy="71438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Jsem slavný?</a:t>
            </a:r>
            <a:endParaRPr lang="cs-CZ" sz="36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7686700" cy="1214446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Škoda, že už nevím, že se o mě lidé učí i po více než sto letech po mé smrti, že po mě pojmenovávají sbory, ulice, že stále hrají mé skladby, že o mě stále ví … Ale jsem rád, že vlastně takto žiji dál!</a:t>
            </a:r>
            <a:endParaRPr lang="cs-CZ" sz="20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23669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Co nese jméno </a:t>
            </a:r>
            <a:r>
              <a:rPr lang="cs-CZ" dirty="0" err="1" smtClean="0"/>
              <a:t>Křížkovského</a:t>
            </a:r>
            <a:r>
              <a:rPr lang="cs-CZ" dirty="0" smtClean="0"/>
              <a:t>:</a:t>
            </a:r>
          </a:p>
          <a:p>
            <a:r>
              <a:rPr lang="cs-CZ" sz="2000" dirty="0" smtClean="0"/>
              <a:t>Knihovna v </a:t>
            </a:r>
            <a:r>
              <a:rPr lang="cs-CZ" sz="2000" dirty="0" err="1" smtClean="0"/>
              <a:t>Holasovicích</a:t>
            </a:r>
            <a:r>
              <a:rPr lang="cs-CZ" sz="2000" dirty="0" smtClean="0"/>
              <a:t> (původně tu stál rodný domek skladatele)</a:t>
            </a:r>
          </a:p>
          <a:p>
            <a:r>
              <a:rPr lang="cs-CZ" sz="2000" dirty="0" smtClean="0"/>
              <a:t>Ulice v Olomouci (sídlí tu rektorát Univerzity Palackého a je tu filozofická fakulta univerzity), v Brně</a:t>
            </a:r>
          </a:p>
          <a:p>
            <a:r>
              <a:rPr lang="cs-CZ" sz="2000" dirty="0" smtClean="0"/>
              <a:t>Pěvecký sbor  </a:t>
            </a:r>
            <a:r>
              <a:rPr lang="cs-CZ" sz="2000" dirty="0" err="1" smtClean="0"/>
              <a:t>Křížkovský</a:t>
            </a:r>
            <a:r>
              <a:rPr lang="cs-CZ" sz="2000" dirty="0" smtClean="0"/>
              <a:t> v Opavě (založen už v roce 1887)</a:t>
            </a:r>
          </a:p>
          <a:p>
            <a:r>
              <a:rPr lang="cs-CZ" sz="2000" dirty="0" smtClean="0"/>
              <a:t>Soukromé gymnázium v Brně (</a:t>
            </a:r>
            <a:r>
              <a:rPr lang="cs-CZ" sz="2000" dirty="0" err="1" smtClean="0"/>
              <a:t>zal</a:t>
            </a:r>
            <a:r>
              <a:rPr lang="cs-CZ" sz="2000" dirty="0" smtClean="0"/>
              <a:t>. v roce 1993)</a:t>
            </a:r>
            <a:endParaRPr lang="cs-CZ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4500570"/>
            <a:ext cx="2177159" cy="171451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500034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Gymnázium v Brně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4341"/>
            <a:ext cx="1827321" cy="243365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3143240" y="6488668"/>
            <a:ext cx="35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Pomník v Brně</a:t>
            </a:r>
            <a:endParaRPr lang="cs-CZ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72008"/>
            <a:ext cx="3071803" cy="205469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5429256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Křížkovského</a:t>
            </a:r>
            <a:r>
              <a:rPr lang="cs-CZ" dirty="0" smtClean="0"/>
              <a:t> ul. v Olomouci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Busta P.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Křížkovského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v Opavě pod Ptačím vrchem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ča\Desktop\Opava\DSCN6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3600450" cy="480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Knihovna P. </a:t>
            </a:r>
            <a:r>
              <a:rPr lang="cs-CZ" dirty="0" err="1" smtClean="0"/>
              <a:t>Křížkovského</a:t>
            </a:r>
            <a:r>
              <a:rPr lang="cs-CZ" dirty="0" smtClean="0"/>
              <a:t>         v </a:t>
            </a:r>
            <a:r>
              <a:rPr lang="cs-CZ" dirty="0" err="1" smtClean="0"/>
              <a:t>Holasovicích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23360" cy="78581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dirty="0" smtClean="0"/>
              <a:t>rekonstrukce, jaro 2011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63440" y="285728"/>
            <a:ext cx="4023360" cy="78581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dirty="0" smtClean="0"/>
              <a:t>po rekonstrukci, prosinec 2011</a:t>
            </a:r>
            <a:endParaRPr lang="cs-CZ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459532" cy="328614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6" name="Picture 4" descr="C:\Users\Anča\Desktop\obec\DSCN57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456" y="1643050"/>
            <a:ext cx="4239700" cy="328574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683</TotalTime>
  <Words>726</Words>
  <Application>Microsoft Office PowerPoint</Application>
  <PresentationFormat>Předvádění na obrazovce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Slunovrat</vt:lpstr>
      <vt:lpstr>Karel (pavel) Křížkovský 9. 1. 1820 Holasovice 8. 5. 1885 brno</vt:lpstr>
      <vt:lpstr>Můj osobní život - příbuzní</vt:lpstr>
      <vt:lpstr>Můj osobní život – rodinné poměry</vt:lpstr>
      <vt:lpstr>Má studia</vt:lpstr>
      <vt:lpstr>Můj pracovní život</vt:lpstr>
      <vt:lpstr>Hudba – má životní láska</vt:lpstr>
      <vt:lpstr>Jsem slavný?</vt:lpstr>
      <vt:lpstr>Busta P. Křížkovského v Opavě pod Ptačím vrchem</vt:lpstr>
      <vt:lpstr>Knihovna P. Křížkovského         v Holasovicích</vt:lpstr>
      <vt:lpstr>Malíř Valentin Držkovic vyzdobil v r. 1935 průčelí domu pěti freskami         s tématem Křížkovského písní Dívča, dívča  a Utonulá, s vyobrazením původního rodného domku v Holasovicích a augustiniánského kláštera    v Brně. Za 2. světové války holasovičtí Němci nechali fresky zabílit. V r. 1955 se je snažil Držkovic obnovit, ale zřejmě kvůli nekvalitní barvě dlouho nevydržely. V r. 2009 provedli architekti Eva a Vlastimil Krčmářovi průzkum zachování fresek na průčelí. Po zjištění, že  motivy jsou ve velmi dobrém stavu, rozhodla se obec Holasovice pro restauraci fresek. Restauraci provedl malíř Roman Hušák.</vt:lpstr>
      <vt:lpstr>Slavnostní otevření knihovny   po rekonstrukci – 17. 3. 2012</vt:lpstr>
      <vt:lpstr>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(pavel) Křížkovský</dc:title>
  <dc:creator>Renata Schreierová</dc:creator>
  <cp:lastModifiedBy>Anča</cp:lastModifiedBy>
  <cp:revision>49</cp:revision>
  <dcterms:created xsi:type="dcterms:W3CDTF">2012-01-01T15:31:55Z</dcterms:created>
  <dcterms:modified xsi:type="dcterms:W3CDTF">2012-04-07T19:14:21Z</dcterms:modified>
</cp:coreProperties>
</file>