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5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FA41C-D78B-4ED2-B1C8-7D476A493B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49C80-FAB3-45EF-AACC-C3B59BA3E38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49C80-FAB3-45EF-AACC-C3B59BA3E38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49C80-FAB3-45EF-AACC-C3B59BA3E38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49C80-FAB3-45EF-AACC-C3B59BA3E38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B433D5-7AA8-4676-B150-1AF85465E20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C6B8D1-B3F9-4D5C-B740-D3111830C1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 idx="4294967295"/>
          </p:nvPr>
        </p:nvSpPr>
        <p:spPr>
          <a:xfrm>
            <a:off x="0" y="3336925"/>
            <a:ext cx="7143768" cy="2301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i="1" dirty="0" smtClean="0"/>
              <a:t>RENESANČNÍ  STAVBY  V  OPAVĚ</a:t>
            </a:r>
            <a:endParaRPr lang="cs-CZ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1" dirty="0" smtClean="0"/>
              <a:t>Název věže, využití budovy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572032" cy="550072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cs-CZ" i="1" dirty="0" smtClean="0"/>
              <a:t>Hláska </a:t>
            </a:r>
            <a:r>
              <a:rPr lang="cs-CZ" i="1" dirty="0" smtClean="0"/>
              <a:t>jí říkají proto, že    z jejího ochozu se hlásily požáry, zahájení trhů        a další důležité události    ve </a:t>
            </a:r>
            <a:r>
              <a:rPr lang="cs-CZ" i="1" dirty="0" smtClean="0"/>
              <a:t>městě</a:t>
            </a:r>
            <a:endParaRPr lang="cs-CZ" i="1" dirty="0" smtClean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cs-CZ" i="1" dirty="0" smtClean="0"/>
              <a:t>v</a:t>
            </a:r>
            <a:r>
              <a:rPr lang="cs-CZ" i="1" dirty="0" smtClean="0"/>
              <a:t> </a:t>
            </a:r>
            <a:r>
              <a:rPr lang="cs-CZ" i="1" dirty="0" smtClean="0"/>
              <a:t>budově pod věží nebyla dříve radnice, byl to hlavní obchodní sklad </a:t>
            </a:r>
            <a:r>
              <a:rPr lang="cs-CZ" i="1" dirty="0" smtClean="0"/>
              <a:t>města</a:t>
            </a:r>
            <a:endParaRPr lang="cs-CZ" i="1" dirty="0" smtClean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cs-CZ" i="1" dirty="0" smtClean="0"/>
              <a:t>v</a:t>
            </a:r>
            <a:r>
              <a:rPr lang="cs-CZ" i="1" dirty="0" smtClean="0"/>
              <a:t> </a:t>
            </a:r>
            <a:r>
              <a:rPr lang="cs-CZ" i="1" dirty="0" smtClean="0"/>
              <a:t>prvním poschodí zasedala městská rada     a městský soud, hrávalo se zde také divadlo, sídlila zde městská stráž, městské muzeum a </a:t>
            </a:r>
            <a:r>
              <a:rPr lang="cs-CZ" i="1" dirty="0" smtClean="0"/>
              <a:t>archív</a:t>
            </a:r>
            <a:endParaRPr lang="cs-CZ" i="1" dirty="0"/>
          </a:p>
        </p:txBody>
      </p:sp>
      <p:pic>
        <p:nvPicPr>
          <p:cNvPr id="5" name="Picture 4" descr="C:\Users\Anča\Desktop\Opava\DSCN6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412554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4346" y="714356"/>
            <a:ext cx="6357950" cy="45719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sz="4400" b="1" i="1" dirty="0" smtClean="0"/>
              <a:t>Dům U Bílého koníčka</a:t>
            </a:r>
            <a:br>
              <a:rPr lang="cs-CZ" sz="4400" b="1" i="1" dirty="0" smtClean="0"/>
            </a:br>
            <a:endParaRPr lang="cs-CZ" b="1" dirty="0"/>
          </a:p>
        </p:txBody>
      </p:sp>
      <p:pic>
        <p:nvPicPr>
          <p:cNvPr id="2050" name="Picture 2" descr="C:\Users\Anča\Desktop\Opava\DSCN63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60" y="928669"/>
            <a:ext cx="3875512" cy="5167349"/>
          </a:xfrm>
          <a:prstGeom prst="rect">
            <a:avLst/>
          </a:prstGeom>
          <a:noFill/>
        </p:spPr>
      </p:pic>
      <p:pic>
        <p:nvPicPr>
          <p:cNvPr id="2051" name="Picture 3" descr="C:\Users\Anča\Desktop\Opava\DSCN63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3657600" cy="27432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286248" y="78579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i="1" dirty="0" smtClean="0"/>
              <a:t>Jedná se o nárožní dvoupatrový renesanční dům s atikou, vystavěný koncem 16. století. Dům je ukázkový příklad měšťanského stavitelství renesance s typicky širokým vstupním klenutým </a:t>
            </a:r>
            <a:r>
              <a:rPr lang="cs-CZ" sz="2000" b="1" i="1" dirty="0" err="1" smtClean="0"/>
              <a:t>mázhausem</a:t>
            </a:r>
            <a:r>
              <a:rPr lang="cs-CZ" sz="2000" b="1" i="1" dirty="0" smtClean="0"/>
              <a:t> </a:t>
            </a:r>
            <a:r>
              <a:rPr lang="cs-CZ" sz="2000" b="1" i="1" dirty="0" smtClean="0"/>
              <a:t>zdobeným štukovými žebry a zrcadly</a:t>
            </a:r>
            <a:endParaRPr lang="cs-CZ" sz="2000" b="1" i="1" dirty="0"/>
          </a:p>
        </p:txBody>
      </p:sp>
      <p:sp>
        <p:nvSpPr>
          <p:cNvPr id="8" name="Obdélník 7"/>
          <p:cNvSpPr/>
          <p:nvPr/>
        </p:nvSpPr>
        <p:spPr>
          <a:xfrm>
            <a:off x="214282" y="6150114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i="1" dirty="0" smtClean="0"/>
              <a:t>Nad vstupním portálem je v původní pozici dochováno domovní znamení v podobě vzpínajícího se neosedlaného koně s ohlávkou </a:t>
            </a:r>
            <a:endParaRPr lang="cs-CZ" sz="2000" b="1" i="1" dirty="0"/>
          </a:p>
        </p:txBody>
      </p:sp>
      <p:sp>
        <p:nvSpPr>
          <p:cNvPr id="9" name="Šipka nahoru 8"/>
          <p:cNvSpPr/>
          <p:nvPr/>
        </p:nvSpPr>
        <p:spPr>
          <a:xfrm rot="2907996">
            <a:off x="4624860" y="4485940"/>
            <a:ext cx="356008" cy="20634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852"/>
            <a:ext cx="5000628" cy="7143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cs-CZ" sz="4400" b="1" i="1" dirty="0" smtClean="0"/>
              <a:t>Dům Boží koutek</a:t>
            </a:r>
            <a:endParaRPr lang="cs-CZ" sz="44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4294967295"/>
          </p:nvPr>
        </p:nvSpPr>
        <p:spPr>
          <a:xfrm>
            <a:off x="2143108" y="1000108"/>
            <a:ext cx="2786082" cy="55007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2400" b="1" i="1" dirty="0" smtClean="0"/>
              <a:t>     Historický </a:t>
            </a:r>
            <a:r>
              <a:rPr lang="cs-CZ" sz="2400" b="1" i="1" dirty="0" smtClean="0"/>
              <a:t>dům číslo 53, zvaný Boží </a:t>
            </a:r>
            <a:r>
              <a:rPr lang="cs-CZ" sz="2400" b="1" i="1" dirty="0" smtClean="0"/>
              <a:t>koutek, </a:t>
            </a:r>
            <a:r>
              <a:rPr lang="cs-CZ" sz="2400" b="1" i="1" dirty="0" smtClean="0"/>
              <a:t>vznikl spojením dvou starších domů, z nichž severní byl pozdně gotický a </a:t>
            </a:r>
            <a:r>
              <a:rPr lang="cs-CZ" sz="2400" b="1" i="1" dirty="0" smtClean="0"/>
              <a:t>jižní renesanční</a:t>
            </a:r>
            <a:r>
              <a:rPr lang="cs-CZ" sz="2400" b="1" i="1" dirty="0" smtClean="0"/>
              <a:t>.       V prvním patře se dochovala místnost             s malovaným stropem ze 17. </a:t>
            </a:r>
            <a:r>
              <a:rPr lang="cs-CZ" sz="2400" b="1" i="1" dirty="0" smtClean="0"/>
              <a:t>století</a:t>
            </a:r>
            <a:endParaRPr lang="cs-CZ" sz="2400" b="1" i="1" dirty="0"/>
          </a:p>
        </p:txBody>
      </p:sp>
      <p:pic>
        <p:nvPicPr>
          <p:cNvPr id="1026" name="Picture 2" descr="C:\Users\Anča\Desktop\Opava\DSCN6539.JPG"/>
          <p:cNvPicPr>
            <a:picLocks noChangeAspect="1" noChangeArrowheads="1"/>
          </p:cNvPicPr>
          <p:nvPr/>
        </p:nvPicPr>
        <p:blipFill>
          <a:blip r:embed="rId3" cstate="print"/>
          <a:srcRect l="9722" r="9722"/>
          <a:stretch>
            <a:fillRect/>
          </a:stretch>
        </p:blipFill>
        <p:spPr bwMode="auto">
          <a:xfrm>
            <a:off x="5000596" y="0"/>
            <a:ext cx="4143404" cy="6858000"/>
          </a:xfrm>
          <a:prstGeom prst="rect">
            <a:avLst/>
          </a:prstGeom>
          <a:noFill/>
        </p:spPr>
      </p:pic>
      <p:pic>
        <p:nvPicPr>
          <p:cNvPr id="1028" name="Picture 4" descr="C:\Users\Anča\Desktop\Opava\DSCN6535.JPG"/>
          <p:cNvPicPr>
            <a:picLocks noChangeAspect="1" noChangeArrowheads="1"/>
          </p:cNvPicPr>
          <p:nvPr/>
        </p:nvPicPr>
        <p:blipFill>
          <a:blip r:embed="rId4" cstate="print"/>
          <a:srcRect l="36111" t="23959" r="25000" b="17708"/>
          <a:stretch>
            <a:fillRect/>
          </a:stretch>
        </p:blipFill>
        <p:spPr bwMode="auto">
          <a:xfrm>
            <a:off x="0" y="1571678"/>
            <a:ext cx="2285984" cy="4571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cs-CZ" sz="3000" b="1" i="1" dirty="0" smtClean="0"/>
              <a:t>Dům U Zavřené brány - dům </a:t>
            </a:r>
            <a:r>
              <a:rPr lang="cs-CZ" sz="3000" b="1" i="1" dirty="0" err="1" smtClean="0"/>
              <a:t>Bítovských</a:t>
            </a:r>
            <a:r>
              <a:rPr lang="cs-CZ" sz="3000" b="1" i="1" dirty="0" smtClean="0"/>
              <a:t> z Bítova</a:t>
            </a:r>
            <a:endParaRPr lang="cs-CZ" sz="3000" b="1" i="1" dirty="0"/>
          </a:p>
        </p:txBody>
      </p:sp>
      <p:pic>
        <p:nvPicPr>
          <p:cNvPr id="2050" name="Picture 2" descr="C:\Users\Anča\Desktop\Opava\DSCN65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2844" y="1000108"/>
            <a:ext cx="4381531" cy="3286148"/>
          </a:xfrm>
          <a:prstGeom prst="rect">
            <a:avLst/>
          </a:prstGeom>
          <a:noFill/>
        </p:spPr>
      </p:pic>
      <p:pic>
        <p:nvPicPr>
          <p:cNvPr id="2051" name="Picture 3" descr="C:\Users\Anča\Desktop\Opava\DSCN65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00108"/>
            <a:ext cx="4405342" cy="3304007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42844" y="442913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i="1" dirty="0" smtClean="0"/>
              <a:t>Budova je písemně doložena k r. 1496. Stával zde šlechtický dům renesančně upravený před r. 1592 Karlem </a:t>
            </a:r>
            <a:r>
              <a:rPr lang="cs-CZ" sz="2400" b="1" i="1" dirty="0" err="1" smtClean="0"/>
              <a:t>Bítovským</a:t>
            </a:r>
            <a:r>
              <a:rPr lang="cs-CZ" sz="2400" b="1" i="1" dirty="0" smtClean="0"/>
              <a:t>. Mezi severním a jižním traktem se nachází dvůr s nyní zazděnými arkádami. Dochovala se nárožní </a:t>
            </a:r>
            <a:r>
              <a:rPr lang="cs-CZ" sz="2400" b="1" i="1" dirty="0" err="1" smtClean="0"/>
              <a:t>půlválcová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věžice</a:t>
            </a:r>
            <a:endParaRPr lang="cs-CZ" sz="24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7064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sz="4400" b="1" i="1" dirty="0" smtClean="0"/>
              <a:t>Další měšťanské domy</a:t>
            </a:r>
            <a:br>
              <a:rPr lang="cs-CZ" sz="4400" b="1" i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28670"/>
            <a:ext cx="8643966" cy="14287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b="1" i="1" dirty="0" smtClean="0"/>
              <a:t>Na Dolním náměstí je soubor měšťanských renesančních domů původně ze 16. století, které byly později přestavěny a většinou klasicistně upraveny</a:t>
            </a:r>
            <a:endParaRPr lang="cs-CZ" b="1" i="1" dirty="0"/>
          </a:p>
        </p:txBody>
      </p:sp>
      <p:pic>
        <p:nvPicPr>
          <p:cNvPr id="1026" name="Picture 2" descr="C:\Users\Anča\Desktop\Opava\DSCN6268.JPG"/>
          <p:cNvPicPr>
            <a:picLocks noChangeAspect="1" noChangeArrowheads="1"/>
          </p:cNvPicPr>
          <p:nvPr/>
        </p:nvPicPr>
        <p:blipFill>
          <a:blip r:embed="rId2" cstate="print"/>
          <a:srcRect t="7803" b="6597"/>
          <a:stretch>
            <a:fillRect/>
          </a:stretch>
        </p:blipFill>
        <p:spPr bwMode="auto">
          <a:xfrm>
            <a:off x="714348" y="2317516"/>
            <a:ext cx="7072362" cy="4540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 smtClean="0"/>
              <a:t>ZDROJE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Schulz, Jindřich: Dějepis 7, </a:t>
            </a:r>
            <a:r>
              <a:rPr lang="cs-CZ" i="1" dirty="0" err="1" smtClean="0"/>
              <a:t>Prodos</a:t>
            </a:r>
            <a:r>
              <a:rPr lang="cs-CZ" i="1" dirty="0" smtClean="0"/>
              <a:t>, Olomouc 1998, ISBN </a:t>
            </a:r>
            <a:r>
              <a:rPr lang="cs-CZ" i="1" dirty="0" smtClean="0"/>
              <a:t>80-7230-009-1</a:t>
            </a:r>
            <a:endParaRPr lang="cs-CZ" i="1" dirty="0" smtClean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Rosová, Romana – Strakoš, Martin </a:t>
            </a:r>
            <a:r>
              <a:rPr lang="cs-CZ" i="1" dirty="0" smtClean="0"/>
              <a:t>a</a:t>
            </a:r>
            <a:r>
              <a:rPr lang="cs-CZ" i="1" dirty="0" smtClean="0"/>
              <a:t> </a:t>
            </a:r>
            <a:r>
              <a:rPr lang="cs-CZ" i="1" dirty="0" smtClean="0"/>
              <a:t>kol</a:t>
            </a:r>
            <a:r>
              <a:rPr lang="cs-CZ" i="1" dirty="0" smtClean="0"/>
              <a:t>.: Průvodce architekturou Opavy. Ostrava 2011. Národní památkový ústav. 1. </a:t>
            </a:r>
            <a:r>
              <a:rPr lang="cs-CZ" i="1" dirty="0" err="1" smtClean="0"/>
              <a:t>vyd</a:t>
            </a:r>
            <a:r>
              <a:rPr lang="cs-CZ" i="1" dirty="0" smtClean="0"/>
              <a:t>. ISBN 978-80-85034-62-2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Vlastní fotografie – Renata </a:t>
            </a:r>
            <a:r>
              <a:rPr lang="cs-CZ" i="1" dirty="0" err="1" smtClean="0"/>
              <a:t>Schreierová</a:t>
            </a:r>
            <a:endParaRPr lang="cs-CZ" i="1" dirty="0" smtClean="0"/>
          </a:p>
          <a:p>
            <a:pPr>
              <a:buClr>
                <a:schemeClr val="accent3">
                  <a:lumMod val="50000"/>
                </a:schemeClr>
              </a:buClr>
              <a:buNone/>
            </a:pPr>
            <a:endParaRPr lang="cs-CZ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800" b="1" i="1" dirty="0" smtClean="0"/>
              <a:t>RENESANČNÍ STAVBY V </a:t>
            </a:r>
            <a:r>
              <a:rPr lang="cs-CZ" sz="4800" b="1" i="1" dirty="0"/>
              <a:t>O</a:t>
            </a:r>
            <a:r>
              <a:rPr lang="cs-CZ" sz="4800" b="1" i="1" dirty="0" smtClean="0"/>
              <a:t>PAVĚ</a:t>
            </a:r>
            <a:endParaRPr lang="cs-CZ" sz="48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chemeClr val="accent3">
                  <a:lumMod val="50000"/>
                </a:schemeClr>
              </a:buClr>
            </a:pPr>
            <a:r>
              <a:rPr lang="cs-CZ" sz="4800" i="1" dirty="0" smtClean="0"/>
              <a:t>Městská věž Hláska</a:t>
            </a:r>
          </a:p>
          <a:p>
            <a:pPr lvl="0">
              <a:buClr>
                <a:schemeClr val="accent3">
                  <a:lumMod val="50000"/>
                </a:schemeClr>
              </a:buClr>
            </a:pPr>
            <a:r>
              <a:rPr lang="cs-CZ" sz="4800" i="1" dirty="0" smtClean="0"/>
              <a:t>Dům </a:t>
            </a:r>
            <a:r>
              <a:rPr lang="cs-CZ" sz="4800" i="1" dirty="0"/>
              <a:t>U Bílého koníčka</a:t>
            </a:r>
          </a:p>
          <a:p>
            <a:pPr lvl="0">
              <a:buClr>
                <a:schemeClr val="accent3">
                  <a:lumMod val="50000"/>
                </a:schemeClr>
              </a:buClr>
            </a:pPr>
            <a:r>
              <a:rPr lang="cs-CZ" sz="4800" i="1" dirty="0"/>
              <a:t>Dům Boží koutek</a:t>
            </a:r>
          </a:p>
          <a:p>
            <a:pPr lvl="0">
              <a:buClr>
                <a:schemeClr val="accent3">
                  <a:lumMod val="50000"/>
                </a:schemeClr>
              </a:buClr>
            </a:pPr>
            <a:r>
              <a:rPr lang="cs-CZ" sz="4800" i="1" dirty="0"/>
              <a:t>Dům U </a:t>
            </a:r>
            <a:r>
              <a:rPr lang="cs-CZ" sz="4800" i="1" dirty="0" smtClean="0"/>
              <a:t>Zavřené </a:t>
            </a:r>
            <a:r>
              <a:rPr lang="cs-CZ" sz="4800" i="1" dirty="0"/>
              <a:t>brány</a:t>
            </a:r>
          </a:p>
          <a:p>
            <a:pPr lvl="0">
              <a:buClr>
                <a:schemeClr val="accent3">
                  <a:lumMod val="50000"/>
                </a:schemeClr>
              </a:buClr>
            </a:pPr>
            <a:r>
              <a:rPr lang="cs-CZ" sz="4800" i="1" dirty="0"/>
              <a:t>Další měšťanské domy</a:t>
            </a:r>
          </a:p>
          <a:p>
            <a:pPr>
              <a:buClr>
                <a:schemeClr val="accent3">
                  <a:lumMod val="50000"/>
                </a:schemeClr>
              </a:buClr>
              <a:buNone/>
            </a:pPr>
            <a:endParaRPr lang="cs-CZ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i="1" dirty="0" smtClean="0"/>
              <a:t>OBSAH POJMU RENESANCE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vznikl na přelomu 15. a 16. století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návrat k antickým vzorům - znovuzrození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označení  nového způsobu života italské společnosti i umělecké tvorby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kolébkou je Florencie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z Itálie se šíří do </a:t>
            </a:r>
            <a:r>
              <a:rPr lang="cs-CZ" i="1" dirty="0" err="1" smtClean="0"/>
              <a:t>záp</a:t>
            </a:r>
            <a:r>
              <a:rPr lang="cs-CZ" i="1" dirty="0" smtClean="0"/>
              <a:t>. a </a:t>
            </a:r>
            <a:r>
              <a:rPr lang="cs-CZ" i="1" dirty="0" err="1" smtClean="0"/>
              <a:t>stř</a:t>
            </a:r>
            <a:r>
              <a:rPr lang="cs-CZ" i="1" dirty="0" smtClean="0"/>
              <a:t>. Evropy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nový životní styl je označován jako humanismus (z lat. </a:t>
            </a:r>
            <a:r>
              <a:rPr lang="cs-CZ" i="1" dirty="0" err="1" smtClean="0"/>
              <a:t>humanus</a:t>
            </a:r>
            <a:r>
              <a:rPr lang="cs-CZ" i="1" dirty="0" smtClean="0"/>
              <a:t> – lidský)</a:t>
            </a:r>
          </a:p>
          <a:p>
            <a:endParaRPr lang="cs-CZ" i="1" dirty="0" smtClean="0"/>
          </a:p>
          <a:p>
            <a:endParaRPr lang="cs-CZ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i="1" dirty="0" smtClean="0"/>
              <a:t>HLAVNÍ ZNAKY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072494" cy="4525963"/>
          </a:xfrm>
        </p:spPr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přizpůsobení proporcí stavby výšce lidské postavy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uplatnění osové a středové souměrnosti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harmonie (soulad) jednotlivých částí stavby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kruhový nebo čtvercový půdorys staveb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nové využití antických stavebních řádů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arkáda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zdobení fasády sgrafitem</a:t>
            </a:r>
          </a:p>
          <a:p>
            <a:endParaRPr lang="cs-CZ" i="1" dirty="0" smtClean="0"/>
          </a:p>
          <a:p>
            <a:endParaRPr lang="cs-CZ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4000" b="1" i="1" dirty="0" smtClean="0"/>
              <a:t>PŘEVAŽUJÍCÍ STAVEBNÍ TYPY</a:t>
            </a:r>
            <a:endParaRPr lang="cs-CZ" sz="40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cs-CZ" b="1" i="1" dirty="0" smtClean="0"/>
              <a:t>kostely a kaple</a:t>
            </a:r>
            <a:r>
              <a:rPr lang="cs-CZ" i="1" dirty="0" smtClean="0"/>
              <a:t> na kruhovém nebo čtvercovém půdorysu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čtyřkřídlý městský </a:t>
            </a:r>
            <a:r>
              <a:rPr lang="cs-CZ" b="1" i="1" dirty="0" smtClean="0"/>
              <a:t>šlechtický palác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venkovský </a:t>
            </a:r>
            <a:r>
              <a:rPr lang="cs-CZ" b="1" i="1" dirty="0" smtClean="0"/>
              <a:t>zámek</a:t>
            </a:r>
            <a:r>
              <a:rPr lang="cs-CZ" i="1" dirty="0" smtClean="0"/>
              <a:t> s arkádovým nádvořím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paláce a zámky jsou prostorné, světlé, se širokými okny, poskytují pohodlí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i="1" dirty="0" smtClean="0"/>
              <a:t>pěstěné </a:t>
            </a:r>
            <a:r>
              <a:rPr lang="cs-CZ" i="1" dirty="0" smtClean="0"/>
              <a:t>zahrady a parky kolem nich</a:t>
            </a:r>
            <a:endParaRPr lang="cs-CZ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320"/>
            <a:ext cx="8572560" cy="9401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4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4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800" b="1" i="1" dirty="0" smtClean="0">
                <a:solidFill>
                  <a:schemeClr val="accent1">
                    <a:lumMod val="50000"/>
                  </a:schemeClr>
                </a:solidFill>
              </a:rPr>
              <a:t>ARKÁDA               </a:t>
            </a:r>
            <a:r>
              <a:rPr lang="cs-CZ" sz="4800" b="1" i="1" dirty="0" smtClean="0">
                <a:solidFill>
                  <a:schemeClr val="accent1">
                    <a:lumMod val="50000"/>
                  </a:schemeClr>
                </a:solidFill>
              </a:rPr>
              <a:t>    SGRAFITA</a:t>
            </a:r>
            <a:r>
              <a:rPr lang="cs-CZ" sz="48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4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cs-CZ" b="1" i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4294967295"/>
          </p:nvPr>
        </p:nvSpPr>
        <p:spPr>
          <a:xfrm>
            <a:off x="5786446" y="1285860"/>
            <a:ext cx="3357554" cy="5572140"/>
          </a:xfrm>
        </p:spPr>
        <p:txBody>
          <a:bodyPr/>
          <a:lstStyle/>
          <a:p>
            <a:pPr algn="ctr">
              <a:buNone/>
            </a:pPr>
            <a:r>
              <a:rPr lang="cs-CZ" b="1" i="1" dirty="0" smtClean="0"/>
              <a:t>Ornamenty </a:t>
            </a:r>
          </a:p>
          <a:p>
            <a:pPr algn="ctr">
              <a:buNone/>
            </a:pPr>
            <a:r>
              <a:rPr lang="cs-CZ" b="1" i="1" dirty="0" smtClean="0"/>
              <a:t>v proškrabávané omítce</a:t>
            </a:r>
            <a:endParaRPr lang="cs-CZ" b="1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657600" cy="4900634"/>
          </a:xfrm>
        </p:spPr>
        <p:txBody>
          <a:bodyPr/>
          <a:lstStyle/>
          <a:p>
            <a:pPr algn="ctr"/>
            <a:r>
              <a:rPr lang="cs-CZ" b="1" i="1" dirty="0" smtClean="0"/>
              <a:t>Zastřešená chodba, otevřená z jedné strany sloupy </a:t>
            </a:r>
            <a:r>
              <a:rPr lang="cs-CZ" b="1" i="1" dirty="0" smtClean="0"/>
              <a:t>a</a:t>
            </a:r>
            <a:r>
              <a:rPr lang="cs-CZ" dirty="0" smtClean="0"/>
              <a:t> </a:t>
            </a:r>
            <a:r>
              <a:rPr lang="cs-CZ" b="1" i="1" dirty="0" smtClean="0"/>
              <a:t>oblouky</a:t>
            </a:r>
            <a:endParaRPr lang="cs-CZ" b="1" i="1" dirty="0"/>
          </a:p>
        </p:txBody>
      </p:sp>
      <p:pic>
        <p:nvPicPr>
          <p:cNvPr id="1027" name="Picture 3" descr="E:\mamka fleška\praha s vojtou\P1110995.JPG"/>
          <p:cNvPicPr>
            <a:picLocks noChangeAspect="1" noChangeArrowheads="1"/>
          </p:cNvPicPr>
          <p:nvPr/>
        </p:nvPicPr>
        <p:blipFill>
          <a:blip r:embed="rId2" cstate="print"/>
          <a:srcRect l="50000" r="5555" b="66666"/>
          <a:stretch>
            <a:fillRect/>
          </a:stretch>
        </p:blipFill>
        <p:spPr bwMode="auto">
          <a:xfrm>
            <a:off x="785786" y="4071942"/>
            <a:ext cx="2286016" cy="2286016"/>
          </a:xfrm>
          <a:prstGeom prst="rect">
            <a:avLst/>
          </a:prstGeom>
          <a:noFill/>
        </p:spPr>
      </p:pic>
      <p:pic>
        <p:nvPicPr>
          <p:cNvPr id="1028" name="Picture 4" descr="E:\mamka fleška\praha s vojtou\P1120012.JPG"/>
          <p:cNvPicPr>
            <a:picLocks noChangeAspect="1" noChangeArrowheads="1"/>
          </p:cNvPicPr>
          <p:nvPr/>
        </p:nvPicPr>
        <p:blipFill>
          <a:blip r:embed="rId3" cstate="print"/>
          <a:srcRect l="21875" t="25000" r="22656" b="12500"/>
          <a:stretch>
            <a:fillRect/>
          </a:stretch>
        </p:blipFill>
        <p:spPr bwMode="auto">
          <a:xfrm>
            <a:off x="6000728" y="2786058"/>
            <a:ext cx="3143272" cy="2656286"/>
          </a:xfrm>
          <a:prstGeom prst="rect">
            <a:avLst/>
          </a:prstGeom>
          <a:noFill/>
        </p:spPr>
      </p:pic>
      <p:pic>
        <p:nvPicPr>
          <p:cNvPr id="1029" name="Picture 5" descr="E:\mamka fleška\praha s vojtou\P1120011.JPG"/>
          <p:cNvPicPr>
            <a:picLocks noChangeAspect="1" noChangeArrowheads="1"/>
          </p:cNvPicPr>
          <p:nvPr/>
        </p:nvPicPr>
        <p:blipFill>
          <a:blip r:embed="rId4" cstate="print"/>
          <a:srcRect l="4687" t="4166" r="65625"/>
          <a:stretch>
            <a:fillRect/>
          </a:stretch>
        </p:blipFill>
        <p:spPr bwMode="auto">
          <a:xfrm>
            <a:off x="3714744" y="1714488"/>
            <a:ext cx="1976977" cy="4786346"/>
          </a:xfrm>
          <a:prstGeom prst="rect">
            <a:avLst/>
          </a:prstGeom>
          <a:noFill/>
        </p:spPr>
      </p:pic>
      <p:pic>
        <p:nvPicPr>
          <p:cNvPr id="1031" name="Picture 7" descr="E:\mamka fleška\praha s vojtou\P1120024.JPG"/>
          <p:cNvPicPr>
            <a:picLocks noChangeAspect="1" noChangeArrowheads="1"/>
          </p:cNvPicPr>
          <p:nvPr/>
        </p:nvPicPr>
        <p:blipFill>
          <a:blip r:embed="rId5" cstate="print"/>
          <a:srcRect l="7031" t="79167" r="57813"/>
          <a:stretch>
            <a:fillRect/>
          </a:stretch>
        </p:blipFill>
        <p:spPr bwMode="auto">
          <a:xfrm>
            <a:off x="6215074" y="5500702"/>
            <a:ext cx="2732549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cs-CZ" sz="4800" b="1" i="1" dirty="0" smtClean="0"/>
              <a:t>MÁZHAUS</a:t>
            </a:r>
            <a:endParaRPr lang="cs-CZ" sz="4800" b="1" i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71546"/>
            <a:ext cx="7467600" cy="5572164"/>
          </a:xfrm>
        </p:spPr>
        <p:txBody>
          <a:bodyPr>
            <a:normAutofit fontScale="85000" lnSpcReduction="20000"/>
          </a:bodyPr>
          <a:lstStyle/>
          <a:p>
            <a:endParaRPr lang="cs-CZ" i="1" dirty="0" smtClean="0"/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sz="3900" i="1" dirty="0" smtClean="0"/>
              <a:t>velká síň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sz="3900" i="1" dirty="0" smtClean="0"/>
              <a:t>zaujímal celou přední část přízemí patrového měšťanského domu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sz="3900" i="1" dirty="0" smtClean="0"/>
              <a:t>sloužil k výčepu piva, k provozování obchodní činnosti či řemesla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sz="3900" i="1" dirty="0" smtClean="0"/>
              <a:t>nebyl vytápěn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cs-CZ" sz="3900" i="1" dirty="0" smtClean="0"/>
              <a:t>z něj směřovaly schody </a:t>
            </a:r>
            <a:r>
              <a:rPr lang="pl-PL" sz="3900" i="1" dirty="0" smtClean="0"/>
              <a:t>do obytného prvního patra a do sklepa, byl tu průchod do dvora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pl-PL" sz="3900" i="1" dirty="0" smtClean="0"/>
              <a:t>zaklenutý valenou klenbou</a:t>
            </a:r>
            <a:endParaRPr lang="cs-CZ" sz="39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2757478" cy="8686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i="1" dirty="0" smtClean="0"/>
              <a:t>ATIKA</a:t>
            </a:r>
            <a:endParaRPr lang="cs-CZ" b="1" i="1" dirty="0"/>
          </a:p>
        </p:txBody>
      </p:sp>
      <p:pic>
        <p:nvPicPr>
          <p:cNvPr id="2050" name="Picture 2" descr="E:\mamka fleška\praha s vojtou\P1120007.JPG"/>
          <p:cNvPicPr>
            <a:picLocks noChangeAspect="1" noChangeArrowheads="1"/>
          </p:cNvPicPr>
          <p:nvPr/>
        </p:nvPicPr>
        <p:blipFill>
          <a:blip r:embed="rId2" cstate="print"/>
          <a:srcRect l="9278" r="5154"/>
          <a:stretch>
            <a:fillRect/>
          </a:stretch>
        </p:blipFill>
        <p:spPr bwMode="auto">
          <a:xfrm>
            <a:off x="142844" y="1142984"/>
            <a:ext cx="5929354" cy="519709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6215074" y="1142984"/>
            <a:ext cx="2643206" cy="5262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400" i="1" dirty="0" smtClean="0"/>
              <a:t> dekorativní    architektonický prvek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400" i="1" dirty="0" smtClean="0"/>
              <a:t> </a:t>
            </a:r>
            <a:r>
              <a:rPr lang="cs-CZ" sz="2400" i="1" dirty="0" smtClean="0"/>
              <a:t>prodlužuje fasádu budovy nad hlavní (korunní) římsu tak, že opticky zvyšuje budovu </a:t>
            </a:r>
            <a:r>
              <a:rPr lang="cs-CZ" sz="2400" i="1" dirty="0" smtClean="0"/>
              <a:t>  a </a:t>
            </a:r>
            <a:r>
              <a:rPr lang="cs-CZ" sz="2400" i="1" dirty="0" smtClean="0"/>
              <a:t>pro pohled </a:t>
            </a:r>
            <a:r>
              <a:rPr lang="cs-CZ" sz="2400" i="1" dirty="0" smtClean="0"/>
              <a:t>       z </a:t>
            </a:r>
            <a:r>
              <a:rPr lang="cs-CZ" sz="2400" i="1" dirty="0" smtClean="0"/>
              <a:t>ulice částečně zakrývá </a:t>
            </a:r>
            <a:r>
              <a:rPr lang="cs-CZ" sz="2400" i="1" dirty="0" smtClean="0"/>
              <a:t>střechu</a:t>
            </a:r>
            <a:endParaRPr lang="cs-CZ" sz="2400" i="1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400" i="1" dirty="0" smtClean="0"/>
              <a:t> b</a:t>
            </a:r>
            <a:r>
              <a:rPr lang="cs-CZ" sz="2400" i="1" dirty="0" smtClean="0"/>
              <a:t>ývá </a:t>
            </a:r>
            <a:r>
              <a:rPr lang="cs-CZ" sz="2400" i="1" dirty="0" smtClean="0"/>
              <a:t>doplněna slepými okny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57224" y="6396335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err="1" smtClean="0"/>
              <a:t>Schwarzenberský</a:t>
            </a:r>
            <a:r>
              <a:rPr lang="cs-CZ" sz="2400" b="1" i="1" dirty="0" smtClean="0"/>
              <a:t> palác v Praze</a:t>
            </a:r>
            <a:endParaRPr lang="cs-CZ" sz="2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cs-CZ" sz="4400" b="1" i="1" dirty="0" smtClean="0"/>
              <a:t>Městská věž Hláska v Opavě</a:t>
            </a:r>
            <a:br>
              <a:rPr lang="cs-CZ" sz="4400" b="1" i="1" dirty="0" smtClean="0"/>
            </a:br>
            <a:endParaRPr lang="cs-CZ" b="1" dirty="0"/>
          </a:p>
        </p:txBody>
      </p:sp>
      <p:pic>
        <p:nvPicPr>
          <p:cNvPr id="1027" name="Picture 3" descr="C:\Users\Anča\Desktop\Opava\DSCN62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1000108"/>
            <a:ext cx="3964809" cy="5286412"/>
          </a:xfrm>
          <a:prstGeom prst="rect">
            <a:avLst/>
          </a:prstGeom>
          <a:noFill/>
        </p:spPr>
      </p:pic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xfrm>
            <a:off x="4286248" y="1000108"/>
            <a:ext cx="4662518" cy="535785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lnSpc>
                <a:spcPct val="120000"/>
              </a:lnSpc>
              <a:buClr>
                <a:schemeClr val="accent6">
                  <a:lumMod val="50000"/>
                </a:schemeClr>
              </a:buClr>
            </a:pPr>
            <a:r>
              <a:rPr lang="cs-CZ" i="1" dirty="0" smtClean="0"/>
              <a:t>stojí na místě původní dřevěné věže z 16. století</a:t>
            </a:r>
          </a:p>
          <a:p>
            <a:pPr>
              <a:lnSpc>
                <a:spcPct val="120000"/>
              </a:lnSpc>
              <a:buClr>
                <a:schemeClr val="accent6">
                  <a:lumMod val="50000"/>
                </a:schemeClr>
              </a:buClr>
            </a:pPr>
            <a:r>
              <a:rPr lang="cs-CZ" i="1" dirty="0" smtClean="0"/>
              <a:t> renesanční podobu získala v letech 1614 – 1618 </a:t>
            </a:r>
          </a:p>
          <a:p>
            <a:pPr>
              <a:lnSpc>
                <a:spcPct val="120000"/>
              </a:lnSpc>
              <a:buClr>
                <a:schemeClr val="accent6">
                  <a:lumMod val="50000"/>
                </a:schemeClr>
              </a:buClr>
            </a:pPr>
            <a:r>
              <a:rPr lang="cs-CZ" i="1" dirty="0" smtClean="0"/>
              <a:t>v původní podobě se však dochovala pouze vlastní věž, přilehlé budovy byly </a:t>
            </a:r>
          </a:p>
          <a:p>
            <a:pPr>
              <a:lnSpc>
                <a:spcPct val="120000"/>
              </a:lnSpc>
              <a:buClr>
                <a:schemeClr val="accent6">
                  <a:lumMod val="50000"/>
                </a:schemeClr>
              </a:buClr>
              <a:buNone/>
            </a:pPr>
            <a:r>
              <a:rPr lang="cs-CZ" i="1" dirty="0" smtClean="0"/>
              <a:t>     v roce 1902 zbourány</a:t>
            </a:r>
          </a:p>
          <a:p>
            <a:pPr>
              <a:lnSpc>
                <a:spcPct val="120000"/>
              </a:lnSpc>
              <a:buClr>
                <a:schemeClr val="accent6">
                  <a:lumMod val="50000"/>
                </a:schemeClr>
              </a:buClr>
              <a:buNone/>
            </a:pPr>
            <a:r>
              <a:rPr lang="cs-CZ" i="1" dirty="0" smtClean="0"/>
              <a:t>     a vystavěny </a:t>
            </a:r>
          </a:p>
          <a:p>
            <a:pPr>
              <a:lnSpc>
                <a:spcPct val="120000"/>
              </a:lnSpc>
              <a:buClr>
                <a:schemeClr val="accent6">
                  <a:lumMod val="50000"/>
                </a:schemeClr>
              </a:buClr>
              <a:buNone/>
            </a:pPr>
            <a:r>
              <a:rPr lang="cs-CZ" i="1" dirty="0" smtClean="0"/>
              <a:t>     v novorenesančním slohu </a:t>
            </a:r>
            <a:endParaRPr lang="cs-CZ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373</TotalTime>
  <Words>518</Words>
  <Application>Microsoft Office PowerPoint</Application>
  <PresentationFormat>Předvádění na obrazovce (4:3)</PresentationFormat>
  <Paragraphs>73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Technický</vt:lpstr>
      <vt:lpstr>RENESANČNÍ  STAVBY  V  OPAVĚ</vt:lpstr>
      <vt:lpstr>RENESANČNÍ STAVBY V OPAVĚ</vt:lpstr>
      <vt:lpstr>OBSAH POJMU RENESANCE</vt:lpstr>
      <vt:lpstr>HLAVNÍ ZNAKY</vt:lpstr>
      <vt:lpstr>PŘEVAŽUJÍCÍ STAVEBNÍ TYPY</vt:lpstr>
      <vt:lpstr> ARKÁDA                   SGRAFITA </vt:lpstr>
      <vt:lpstr>MÁZHAUS</vt:lpstr>
      <vt:lpstr>ATIKA</vt:lpstr>
      <vt:lpstr>Městská věž Hláska v Opavě </vt:lpstr>
      <vt:lpstr>Název věže, využití budovy</vt:lpstr>
      <vt:lpstr>Dům U Bílého koníčka </vt:lpstr>
      <vt:lpstr>Dům Boží koutek</vt:lpstr>
      <vt:lpstr>Dům U Zavřené brány - dům Bítovských z Bítova</vt:lpstr>
      <vt:lpstr>Další měšťanské domy 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RENESANČNÍ  STAVBY  V  OPAVĚ</dc:title>
  <dc:creator>Renata Schreierová</dc:creator>
  <cp:lastModifiedBy>Anča</cp:lastModifiedBy>
  <cp:revision>76</cp:revision>
  <dcterms:created xsi:type="dcterms:W3CDTF">2012-04-08T18:38:25Z</dcterms:created>
  <dcterms:modified xsi:type="dcterms:W3CDTF">2012-05-04T18:24:16Z</dcterms:modified>
</cp:coreProperties>
</file>