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1" r:id="rId5"/>
    <p:sldId id="259" r:id="rId6"/>
    <p:sldId id="265" r:id="rId7"/>
    <p:sldId id="258" r:id="rId8"/>
    <p:sldId id="271" r:id="rId9"/>
    <p:sldId id="273" r:id="rId10"/>
    <p:sldId id="272" r:id="rId11"/>
    <p:sldId id="274" r:id="rId12"/>
    <p:sldId id="264" r:id="rId13"/>
    <p:sldId id="263" r:id="rId14"/>
    <p:sldId id="266" r:id="rId15"/>
    <p:sldId id="267" r:id="rId16"/>
    <p:sldId id="268" r:id="rId17"/>
    <p:sldId id="269" r:id="rId18"/>
    <p:sldId id="26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E8EF27-06C4-47D4-80AF-0F8365858D6D}" type="datetimeFigureOut">
              <a:rPr lang="cs-CZ" smtClean="0"/>
              <a:pPr/>
              <a:t>2.6.2012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A192DF-E080-4037-9BD7-15C8A50388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Minulost a současnost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SLEZSKÉ ZEMSKÉ MUZEUM V OPAVĚ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432"/>
          <a:stretch>
            <a:fillRect/>
          </a:stretch>
        </p:blipFill>
        <p:spPr bwMode="auto">
          <a:xfrm>
            <a:off x="357158" y="3286124"/>
            <a:ext cx="4286280" cy="294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Anča\Desktop\DSCN6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286124"/>
            <a:ext cx="3952903" cy="296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Rekonstrukce muzea</a:t>
            </a:r>
            <a:endParaRPr lang="cs-CZ" sz="4000" b="1" dirty="0"/>
          </a:p>
        </p:txBody>
      </p:sp>
      <p:sp>
        <p:nvSpPr>
          <p:cNvPr id="3" name="Obdélník 2"/>
          <p:cNvSpPr/>
          <p:nvPr/>
        </p:nvSpPr>
        <p:spPr>
          <a:xfrm>
            <a:off x="357158" y="1571612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Rekonstrukce trvala půldruhého roku.</a:t>
            </a:r>
          </a:p>
          <a:p>
            <a:pPr algn="just"/>
            <a:r>
              <a:rPr lang="cs-CZ" sz="2000" dirty="0" smtClean="0"/>
              <a:t>Vyžádala si 108 milionů korun. </a:t>
            </a:r>
          </a:p>
          <a:p>
            <a:pPr algn="just"/>
            <a:r>
              <a:rPr lang="cs-CZ" sz="2000" dirty="0" smtClean="0"/>
              <a:t>Více než devadesát procent zaplatila Evropské unie.</a:t>
            </a:r>
          </a:p>
          <a:p>
            <a:pPr algn="just"/>
            <a:r>
              <a:rPr lang="cs-CZ" sz="2000" dirty="0" smtClean="0"/>
              <a:t> Slavnostní otevření – 19. 5. 2012</a:t>
            </a:r>
          </a:p>
          <a:p>
            <a:pPr algn="just"/>
            <a:r>
              <a:rPr lang="cs-CZ" sz="2000" b="1" dirty="0" smtClean="0"/>
              <a:t>Rekonstrukce zahrnovala: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zavedení nových elektrorozvodů a speciálního okruhu temperování, zabraňujícího vlhnutí zdiva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položení </a:t>
            </a:r>
            <a:r>
              <a:rPr lang="cs-CZ" sz="2000" dirty="0" err="1" smtClean="0"/>
              <a:t>terazzových</a:t>
            </a:r>
            <a:r>
              <a:rPr lang="cs-CZ" sz="2000" dirty="0" smtClean="0"/>
              <a:t> podlah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opravu fasády budovy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bezbariérový přístup do všech prostorů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zpřístupnění suterénu budovy, kde se nachází expozice Příroda Slezska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nový přednáškový sál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nově vzniklo dětské muzeum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000" dirty="0" smtClean="0"/>
              <a:t> v 1. patře se nachází třetí a největší expozice s názvem Encyklopedie   Slezska</a:t>
            </a: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Nové výstavní prostory po rekonstrukci</a:t>
            </a:r>
            <a:endParaRPr lang="cs-CZ" b="1" dirty="0"/>
          </a:p>
        </p:txBody>
      </p:sp>
      <p:pic>
        <p:nvPicPr>
          <p:cNvPr id="2050" name="Picture 2" descr="C:\Users\Anča\Desktop\DSCN6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22010"/>
            <a:ext cx="3429024" cy="4568118"/>
          </a:xfrm>
          <a:prstGeom prst="rect">
            <a:avLst/>
          </a:prstGeom>
          <a:noFill/>
        </p:spPr>
      </p:pic>
      <p:pic>
        <p:nvPicPr>
          <p:cNvPr id="2051" name="Picture 3" descr="C:\Users\Anča\Desktop\DSCN6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143272" cy="2359474"/>
          </a:xfrm>
          <a:prstGeom prst="rect">
            <a:avLst/>
          </a:prstGeom>
          <a:noFill/>
        </p:spPr>
      </p:pic>
      <p:pic>
        <p:nvPicPr>
          <p:cNvPr id="2052" name="Picture 4" descr="C:\Users\Anča\Desktop\DSCN6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143272" cy="2358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900" b="1" dirty="0" smtClean="0"/>
              <a:t>Expoziční areály muzea</a:t>
            </a:r>
            <a:endParaRPr lang="cs-CZ" sz="49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3920" cy="49023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3200" dirty="0" smtClean="0"/>
              <a:t>Historická výstavní budova, Opava</a:t>
            </a:r>
          </a:p>
          <a:p>
            <a:pPr algn="ctr">
              <a:buNone/>
            </a:pPr>
            <a:r>
              <a:rPr lang="cs-CZ" sz="3200" dirty="0" smtClean="0"/>
              <a:t>Arboretum Nový Dvůr, od roku 1958</a:t>
            </a:r>
          </a:p>
          <a:p>
            <a:pPr algn="ctr">
              <a:buNone/>
            </a:pPr>
            <a:r>
              <a:rPr lang="cs-CZ" sz="3200" dirty="0" smtClean="0"/>
              <a:t>Památník II. světové války, </a:t>
            </a:r>
            <a:r>
              <a:rPr lang="cs-CZ" sz="3200" dirty="0" err="1" smtClean="0"/>
              <a:t>Hrabyně</a:t>
            </a:r>
            <a:r>
              <a:rPr lang="cs-CZ" sz="3200" dirty="0" smtClean="0"/>
              <a:t>, od roku 1992</a:t>
            </a:r>
          </a:p>
          <a:p>
            <a:pPr algn="ctr">
              <a:buNone/>
            </a:pPr>
            <a:r>
              <a:rPr lang="cs-CZ" sz="3200" dirty="0" smtClean="0"/>
              <a:t>Památník Petra </a:t>
            </a:r>
            <a:r>
              <a:rPr lang="cs-CZ" sz="3200" dirty="0" err="1" smtClean="0"/>
              <a:t>Bezruče</a:t>
            </a:r>
            <a:r>
              <a:rPr lang="cs-CZ" sz="3200" dirty="0" smtClean="0"/>
              <a:t>, Opava, od roku 1958</a:t>
            </a:r>
          </a:p>
          <a:p>
            <a:pPr algn="ctr">
              <a:buNone/>
            </a:pPr>
            <a:r>
              <a:rPr lang="cs-CZ" sz="3200" dirty="0" smtClean="0"/>
              <a:t>Areál čs. Opevnění, </a:t>
            </a:r>
            <a:r>
              <a:rPr lang="cs-CZ" sz="3200" dirty="0" err="1" smtClean="0"/>
              <a:t>Hlučín</a:t>
            </a:r>
            <a:r>
              <a:rPr lang="cs-CZ" sz="3200" dirty="0" smtClean="0"/>
              <a:t> – </a:t>
            </a:r>
            <a:r>
              <a:rPr lang="cs-CZ" sz="3200" dirty="0" err="1" smtClean="0"/>
              <a:t>Darkovičky</a:t>
            </a:r>
            <a:r>
              <a:rPr lang="cs-CZ" sz="3200" dirty="0" smtClean="0"/>
              <a:t>, od roku 1992</a:t>
            </a:r>
          </a:p>
          <a:p>
            <a:pPr algn="ctr">
              <a:buNone/>
            </a:pPr>
            <a:r>
              <a:rPr lang="cs-CZ" sz="3200" dirty="0" smtClean="0"/>
              <a:t>Srub Petra </a:t>
            </a:r>
            <a:r>
              <a:rPr lang="cs-CZ" sz="3200" dirty="0" err="1" smtClean="0"/>
              <a:t>Bezruče</a:t>
            </a:r>
            <a:r>
              <a:rPr lang="cs-CZ" sz="3200" dirty="0" smtClean="0"/>
              <a:t>, Ostravice, od roku 1958</a:t>
            </a:r>
          </a:p>
          <a:p>
            <a:pPr algn="ctr">
              <a:buNone/>
            </a:pPr>
            <a:r>
              <a:rPr lang="cs-CZ" sz="3200" dirty="0" smtClean="0"/>
              <a:t> </a:t>
            </a:r>
            <a:endParaRPr lang="cs-CZ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Areál čs. opevnění, </a:t>
            </a:r>
            <a:r>
              <a:rPr lang="cs-CZ" b="1" dirty="0" err="1" smtClean="0"/>
              <a:t>Hlučín</a:t>
            </a:r>
            <a:r>
              <a:rPr lang="cs-CZ" b="1" dirty="0" smtClean="0"/>
              <a:t>, </a:t>
            </a:r>
            <a:r>
              <a:rPr lang="cs-CZ" b="1" dirty="0" err="1" smtClean="0"/>
              <a:t>Darkovičky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14967"/>
            <a:ext cx="6429420" cy="42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Památník II. světové války, </a:t>
            </a:r>
            <a:r>
              <a:rPr lang="cs-CZ" b="1" dirty="0" err="1" smtClean="0"/>
              <a:t>Hrabyně</a:t>
            </a:r>
            <a:endParaRPr lang="cs-CZ" b="1" dirty="0"/>
          </a:p>
        </p:txBody>
      </p:sp>
      <p:pic>
        <p:nvPicPr>
          <p:cNvPr id="2050" name="Picture 2" descr="C:\Users\Anča\Desktop\DSCN66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066141" cy="4549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Památník Petra </a:t>
            </a:r>
            <a:r>
              <a:rPr lang="cs-CZ" b="1" dirty="0" err="1" smtClean="0"/>
              <a:t>Bezruče</a:t>
            </a:r>
            <a:r>
              <a:rPr lang="cs-CZ" b="1" dirty="0" smtClean="0"/>
              <a:t>, Opava</a:t>
            </a:r>
            <a:endParaRPr lang="cs-CZ" b="1" dirty="0"/>
          </a:p>
        </p:txBody>
      </p:sp>
      <p:pic>
        <p:nvPicPr>
          <p:cNvPr id="3075" name="Picture 3" descr="C:\Users\Anča\Desktop\DSCN6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28352" cy="474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Srub Petra </a:t>
            </a:r>
            <a:r>
              <a:rPr lang="cs-CZ" b="1" dirty="0" err="1" smtClean="0"/>
              <a:t>Bezruče</a:t>
            </a:r>
            <a:r>
              <a:rPr lang="cs-CZ" b="1" dirty="0" smtClean="0"/>
              <a:t>, Ostravice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4048120" cy="26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4572032" cy="28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b="10898"/>
          <a:stretch>
            <a:fillRect/>
          </a:stretch>
        </p:blipFill>
        <p:spPr bwMode="auto">
          <a:xfrm>
            <a:off x="5429256" y="4357694"/>
            <a:ext cx="3357586" cy="19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Arboretum, Nový Dvůr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93974"/>
            <a:ext cx="6596390" cy="453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http://infocentrum.opava.cz/scripts/detail.php?id=10326</a:t>
            </a:r>
          </a:p>
          <a:p>
            <a:r>
              <a:rPr lang="cs-CZ" dirty="0" smtClean="0"/>
              <a:t>Vlastní fotografie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opava</a:t>
            </a:r>
            <a:r>
              <a:rPr lang="cs-CZ" dirty="0" smtClean="0"/>
              <a:t>-city.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scripts</a:t>
            </a:r>
            <a:r>
              <a:rPr lang="cs-CZ" dirty="0" smtClean="0"/>
              <a:t>/detail.</a:t>
            </a:r>
            <a:r>
              <a:rPr lang="cs-CZ" dirty="0" err="1" smtClean="0"/>
              <a:t>php</a:t>
            </a:r>
            <a:r>
              <a:rPr lang="cs-CZ" dirty="0" smtClean="0"/>
              <a:t>?id=189</a:t>
            </a:r>
          </a:p>
          <a:p>
            <a:r>
              <a:rPr lang="cs-CZ" dirty="0" smtClean="0"/>
              <a:t>http://cs.wikipedia.org/wiki/Slezsk%C3%A9_zemsk%C3%A9_muzeum</a:t>
            </a:r>
          </a:p>
          <a:p>
            <a:r>
              <a:rPr lang="cs-CZ" dirty="0" smtClean="0"/>
              <a:t>Vlastní fotografie - Renata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381000" y="1000108"/>
            <a:ext cx="2362200" cy="500066"/>
          </a:xfrm>
        </p:spPr>
        <p:txBody>
          <a:bodyPr/>
          <a:lstStyle/>
          <a:p>
            <a:pPr algn="ctr"/>
            <a:r>
              <a:rPr lang="cs-CZ" sz="3200" dirty="0" smtClean="0"/>
              <a:t>Založení</a:t>
            </a:r>
            <a:endParaRPr lang="cs-CZ" sz="320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2643206" cy="478634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cs-CZ" sz="1800" dirty="0" smtClean="0"/>
              <a:t>první muzeum                v českých zemích</a:t>
            </a:r>
          </a:p>
          <a:p>
            <a:pPr algn="ctr"/>
            <a:r>
              <a:rPr lang="cs-CZ" sz="1800" b="1" dirty="0" smtClean="0"/>
              <a:t>založeno  1. května 1814</a:t>
            </a:r>
          </a:p>
          <a:p>
            <a:pPr algn="ctr">
              <a:buFont typeface="Arial" pitchFamily="34" charset="0"/>
              <a:buChar char="•"/>
            </a:pPr>
            <a:r>
              <a:rPr lang="cs-CZ" sz="1800" dirty="0" smtClean="0"/>
              <a:t>o založení se nejvíce zasloužili profesor dějepisu na opavském gymnáziu - </a:t>
            </a:r>
            <a:r>
              <a:rPr lang="cs-CZ" sz="1800" b="1" dirty="0" err="1" smtClean="0"/>
              <a:t>Faustin</a:t>
            </a:r>
            <a:r>
              <a:rPr lang="cs-CZ" sz="1800" b="1" dirty="0" smtClean="0"/>
              <a:t> Ens</a:t>
            </a:r>
            <a:r>
              <a:rPr lang="cs-CZ" sz="1800" dirty="0" smtClean="0"/>
              <a:t>, tehdejší starosta města Opavy</a:t>
            </a:r>
            <a:r>
              <a:rPr lang="cs-CZ" sz="1800" b="1" dirty="0" smtClean="0"/>
              <a:t> Jan Josef </a:t>
            </a:r>
            <a:r>
              <a:rPr lang="cs-CZ" sz="1800" b="1" dirty="0" err="1" smtClean="0"/>
              <a:t>Schössler</a:t>
            </a:r>
            <a:r>
              <a:rPr lang="cs-CZ" sz="1800" b="1" dirty="0" smtClean="0"/>
              <a:t> </a:t>
            </a:r>
            <a:r>
              <a:rPr lang="cs-CZ" sz="1800" dirty="0" smtClean="0"/>
              <a:t> a hejtman </a:t>
            </a:r>
            <a:r>
              <a:rPr lang="cs-CZ" sz="1800" b="1" dirty="0" smtClean="0"/>
              <a:t>František </a:t>
            </a:r>
            <a:r>
              <a:rPr lang="cs-CZ" sz="1800" b="1" dirty="0" err="1" smtClean="0"/>
              <a:t>Mückusch</a:t>
            </a:r>
            <a:r>
              <a:rPr lang="cs-CZ" sz="1800" b="1" dirty="0" smtClean="0"/>
              <a:t>                    z </a:t>
            </a:r>
            <a:r>
              <a:rPr lang="cs-CZ" sz="1800" b="1" dirty="0" err="1" smtClean="0"/>
              <a:t>Buchbergu</a:t>
            </a:r>
            <a:endParaRPr lang="cs-CZ" sz="1800" dirty="0"/>
          </a:p>
        </p:txBody>
      </p:sp>
      <p:pic>
        <p:nvPicPr>
          <p:cNvPr id="14" name="Picture 4" descr="C:\Users\Anča\Desktop\DSCN62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14355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71604" y="1500174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Třetí největší instituce svého druhu v České republice (po Národním muzeu  v Praze              a Moravském zemském muzeu v Brně)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/>
              <a:t>Zajímavosti</a:t>
            </a:r>
            <a:endParaRPr lang="cs-CZ" sz="5400" b="1" dirty="0"/>
          </a:p>
        </p:txBody>
      </p:sp>
      <p:sp>
        <p:nvSpPr>
          <p:cNvPr id="6" name="Obdélník 5"/>
          <p:cNvSpPr/>
          <p:nvPr/>
        </p:nvSpPr>
        <p:spPr>
          <a:xfrm>
            <a:off x="3857620" y="32861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Plní funkci 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sbírkotvornou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, vědeckou, kulturní a metodickou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42976" y="4143380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Vydává odborné recenzované časopisy  Slezský sborník a Časopis Slezského zemského muzea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00430" y="5286388"/>
            <a:ext cx="50720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Nová expozice je po rekonstrukci zpřístupněna veřejnosti od května 2012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857620" y="2643182"/>
            <a:ext cx="5133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Má 2,4  milionů sbírkových předmětů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14282" y="2714620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Je příspěvkovou organizací Ministerstva kultury ČR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01824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Historie - předchůdci dnešního muzea a jejich názvy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1. 5. 1814 - </a:t>
            </a:r>
            <a:r>
              <a:rPr lang="cs-CZ" b="1" dirty="0" smtClean="0"/>
              <a:t>Gymnazijní muzeum </a:t>
            </a:r>
            <a:r>
              <a:rPr lang="cs-CZ" dirty="0" smtClean="0"/>
              <a:t>při gymnáziu na Dolním náměstí (bývalá jezuitská kolej)</a:t>
            </a:r>
          </a:p>
          <a:p>
            <a:r>
              <a:rPr lang="cs-CZ" dirty="0" smtClean="0"/>
              <a:t>1882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b="1" dirty="0" smtClean="0"/>
              <a:t>Uměleckoprůmyslové muzeum</a:t>
            </a:r>
            <a:endParaRPr lang="cs-CZ" dirty="0" smtClean="0"/>
          </a:p>
          <a:p>
            <a:r>
              <a:rPr lang="cs-CZ" dirty="0" smtClean="0"/>
              <a:t>1895 - </a:t>
            </a:r>
            <a:r>
              <a:rPr lang="cs-CZ" b="1" dirty="0" smtClean="0"/>
              <a:t>Muzeum císaře Františka Josefa pro umění a řemesla</a:t>
            </a:r>
          </a:p>
          <a:p>
            <a:r>
              <a:rPr lang="cs-CZ" dirty="0" smtClean="0"/>
              <a:t>1. 1. 1921 </a:t>
            </a:r>
            <a:r>
              <a:rPr lang="cs-CZ" b="1" dirty="0" smtClean="0"/>
              <a:t>Slezské zemské muzeum</a:t>
            </a:r>
            <a:r>
              <a:rPr lang="cs-CZ" dirty="0" smtClean="0"/>
              <a:t>, pod správou zemské  vlády</a:t>
            </a:r>
          </a:p>
          <a:p>
            <a:r>
              <a:rPr lang="cs-CZ" dirty="0" smtClean="0"/>
              <a:t> 1. 5. 1939 přestalo samostatně existovat a stalo se součástí </a:t>
            </a:r>
            <a:r>
              <a:rPr lang="cs-CZ" b="1" dirty="0" smtClean="0"/>
              <a:t>Říšského župního muzea v Opavě</a:t>
            </a:r>
          </a:p>
          <a:p>
            <a:r>
              <a:rPr lang="cs-CZ" dirty="0" smtClean="0"/>
              <a:t>26. června roku 1949 bylo muzeum slavnostně převzato do státní správy ministrem prof. Zdeňkem Nejedlým pod novým názvem </a:t>
            </a:r>
            <a:r>
              <a:rPr lang="cs-CZ" b="1" dirty="0" smtClean="0"/>
              <a:t>Slezské muzeum v Opavě</a:t>
            </a:r>
            <a:endParaRPr lang="cs-CZ" dirty="0" smtClean="0"/>
          </a:p>
          <a:p>
            <a:r>
              <a:rPr lang="cs-CZ" dirty="0" smtClean="0"/>
              <a:t>s vydáním nové zřizovací listiny v roce 2000 se podařilo navrátit muzeu i prvorepublikový název </a:t>
            </a:r>
            <a:r>
              <a:rPr lang="cs-CZ" b="1" dirty="0" smtClean="0"/>
              <a:t>Slezské zemské muzeum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 smtClean="0"/>
              <a:t>Historie současné budovy</a:t>
            </a:r>
            <a:endParaRPr lang="cs-CZ" sz="4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429156"/>
          </a:xfrm>
        </p:spPr>
        <p:txBody>
          <a:bodyPr>
            <a:noAutofit/>
          </a:bodyPr>
          <a:lstStyle/>
          <a:p>
            <a:r>
              <a:rPr lang="cs-CZ" sz="2800" dirty="0" smtClean="0"/>
              <a:t>postavena v letech 1893 – 1895 v duchu klasicizující novorenesance</a:t>
            </a:r>
          </a:p>
          <a:p>
            <a:r>
              <a:rPr lang="cs-CZ" sz="2800" dirty="0" smtClean="0"/>
              <a:t>symetrická budova, postavena na téměř čtvercovém půdorysu, završená kupolí </a:t>
            </a:r>
          </a:p>
          <a:p>
            <a:r>
              <a:rPr lang="cs-CZ" sz="2800" dirty="0" smtClean="0"/>
              <a:t>podle projektu SILESIA vídeňských architektů </a:t>
            </a:r>
            <a:r>
              <a:rPr lang="cs-CZ" sz="2800" dirty="0" err="1" smtClean="0"/>
              <a:t>Johanna</a:t>
            </a:r>
            <a:r>
              <a:rPr lang="cs-CZ" sz="2800" dirty="0" smtClean="0"/>
              <a:t> </a:t>
            </a:r>
            <a:r>
              <a:rPr lang="cs-CZ" sz="2800" dirty="0" err="1" smtClean="0"/>
              <a:t>Scheringera</a:t>
            </a:r>
            <a:r>
              <a:rPr lang="cs-CZ" sz="2800" dirty="0" smtClean="0"/>
              <a:t> a </a:t>
            </a:r>
            <a:r>
              <a:rPr lang="cs-CZ" sz="2800" dirty="0" err="1" smtClean="0"/>
              <a:t>Franze</a:t>
            </a:r>
            <a:r>
              <a:rPr lang="cs-CZ" sz="2800" dirty="0" smtClean="0"/>
              <a:t> </a:t>
            </a:r>
            <a:r>
              <a:rPr lang="cs-CZ" sz="2800" dirty="0" err="1" smtClean="0"/>
              <a:t>Kachlera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stavební firma Julius </a:t>
            </a:r>
            <a:r>
              <a:rPr lang="cs-CZ" sz="2800" dirty="0" err="1" smtClean="0"/>
              <a:t>Lundwall</a:t>
            </a:r>
            <a:endParaRPr lang="cs-CZ" sz="2800" dirty="0" smtClean="0"/>
          </a:p>
          <a:p>
            <a:r>
              <a:rPr lang="cs-CZ" sz="2800" dirty="0" smtClean="0"/>
              <a:t>stojí na místě demolovaného lichtenštejnského zámku a jeho zahrady</a:t>
            </a:r>
            <a:endParaRPr 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/>
              <a:t>Expozice muzea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1) Evropské umění 14. - 18. století - gotika, renesance a baroko</a:t>
            </a:r>
          </a:p>
          <a:p>
            <a:pPr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2) Slezsko v lidovém umění</a:t>
            </a:r>
          </a:p>
          <a:p>
            <a:pPr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3) Vývoj přírody ve Slezsku a na severní Moravě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         Krátkodobé výstavy a různé kulturní akce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Sochy Pegasů – okřídlených koní</a:t>
            </a:r>
            <a:endParaRPr lang="cs-CZ" b="1" dirty="0"/>
          </a:p>
        </p:txBody>
      </p:sp>
      <p:pic>
        <p:nvPicPr>
          <p:cNvPr id="2050" name="Picture 2" descr="C:\Users\Anča\Desktop\DSCN62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150651" cy="3113989"/>
          </a:xfrm>
          <a:prstGeom prst="rect">
            <a:avLst/>
          </a:prstGeom>
          <a:noFill/>
        </p:spPr>
      </p:pic>
      <p:pic>
        <p:nvPicPr>
          <p:cNvPr id="2052" name="Picture 4" descr="C:\Users\Anča\Desktop\DSCN6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49033" cy="31127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535782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Autor  - Theodor </a:t>
            </a:r>
            <a:r>
              <a:rPr lang="cs-CZ" dirty="0" err="1" smtClean="0"/>
              <a:t>Friedel</a:t>
            </a:r>
            <a:r>
              <a:rPr lang="cs-CZ" dirty="0" smtClean="0"/>
              <a:t> z Vídně, sochy se vrátily na střechu po 16 letech, v r. 2011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535782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Kupole byla nově vztyčena v r. 1986, v r. 2012 se na ni vrátila opravená socha Génia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71612"/>
            <a:ext cx="1333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Muzeum a II. světová válka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57158" y="1785926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V posledních březnových dnech roku 1945 vyhořela historická výstavní budova, byl zničen interiér i většina vystavených sbírek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ča\Desktop\DSCN6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405343" cy="3304009"/>
          </a:xfrm>
          <a:prstGeom prst="rect">
            <a:avLst/>
          </a:prstGeom>
          <a:noFill/>
        </p:spPr>
      </p:pic>
      <p:pic>
        <p:nvPicPr>
          <p:cNvPr id="1028" name="Picture 4" descr="C:\Users\Anča\Desktop\DSCN6791.JPG"/>
          <p:cNvPicPr>
            <a:picLocks noChangeAspect="1" noChangeArrowheads="1"/>
          </p:cNvPicPr>
          <p:nvPr/>
        </p:nvPicPr>
        <p:blipFill>
          <a:blip r:embed="rId3"/>
          <a:srcRect t="17308" b="3846"/>
          <a:stretch>
            <a:fillRect/>
          </a:stretch>
        </p:blipFill>
        <p:spPr bwMode="auto">
          <a:xfrm>
            <a:off x="357158" y="285728"/>
            <a:ext cx="4953033" cy="2928958"/>
          </a:xfrm>
          <a:prstGeom prst="rect">
            <a:avLst/>
          </a:prstGeom>
          <a:noFill/>
        </p:spPr>
      </p:pic>
      <p:pic>
        <p:nvPicPr>
          <p:cNvPr id="1029" name="Picture 5" descr="C:\Users\Anča\Desktop\DSCN6789.JPG"/>
          <p:cNvPicPr>
            <a:picLocks noChangeAspect="1" noChangeArrowheads="1"/>
          </p:cNvPicPr>
          <p:nvPr/>
        </p:nvPicPr>
        <p:blipFill>
          <a:blip r:embed="rId4"/>
          <a:srcRect l="1460" t="54944" r="51828"/>
          <a:stretch>
            <a:fillRect/>
          </a:stretch>
        </p:blipFill>
        <p:spPr bwMode="auto">
          <a:xfrm>
            <a:off x="928662" y="3357562"/>
            <a:ext cx="2286016" cy="293864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000760" y="71435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Dobové fotografie z jara 1945 </a:t>
            </a:r>
            <a:endParaRPr lang="cs-CZ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401</TotalTime>
  <Words>545</Words>
  <Application>Microsoft Office PowerPoint</Application>
  <PresentationFormat>Předvádění na obrazovce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Administrativní</vt:lpstr>
      <vt:lpstr>SLEZSKÉ ZEMSKÉ MUZEUM V OPAVĚ</vt:lpstr>
      <vt:lpstr>Založení</vt:lpstr>
      <vt:lpstr>Zajímavosti</vt:lpstr>
      <vt:lpstr>Historie - předchůdci dnešního muzea a jejich názvy</vt:lpstr>
      <vt:lpstr>Historie současné budovy</vt:lpstr>
      <vt:lpstr>Expozice muzea</vt:lpstr>
      <vt:lpstr>Sochy Pegasů – okřídlených koní</vt:lpstr>
      <vt:lpstr>Muzeum a II. světová válka</vt:lpstr>
      <vt:lpstr>Snímek 9</vt:lpstr>
      <vt:lpstr>Rekonstrukce muzea</vt:lpstr>
      <vt:lpstr>Nové výstavní prostory po rekonstrukci</vt:lpstr>
      <vt:lpstr>  Expoziční areály muzea</vt:lpstr>
      <vt:lpstr>Areál čs. opevnění, Hlučín, Darkovičky</vt:lpstr>
      <vt:lpstr>Památník II. světové války, Hrabyně</vt:lpstr>
      <vt:lpstr>Památník Petra Bezruče, Opava</vt:lpstr>
      <vt:lpstr>Srub Petra Bezruče, Ostravice</vt:lpstr>
      <vt:lpstr>Arboretum, Nový Dvůr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SLEZSKÉ ZEMSKÉ MUZEUM V OPAVĚ</dc:title>
  <dc:creator>Renata Schreierová</dc:creator>
  <cp:lastModifiedBy>Anča</cp:lastModifiedBy>
  <cp:revision>81</cp:revision>
  <dcterms:created xsi:type="dcterms:W3CDTF">2012-05-19T09:17:54Z</dcterms:created>
  <dcterms:modified xsi:type="dcterms:W3CDTF">2012-06-02T19:48:34Z</dcterms:modified>
</cp:coreProperties>
</file>