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61" r:id="rId5"/>
    <p:sldId id="259" r:id="rId6"/>
    <p:sldId id="265" r:id="rId7"/>
    <p:sldId id="258" r:id="rId8"/>
    <p:sldId id="271" r:id="rId9"/>
    <p:sldId id="273" r:id="rId10"/>
    <p:sldId id="272" r:id="rId11"/>
    <p:sldId id="274" r:id="rId12"/>
    <p:sldId id="264" r:id="rId13"/>
    <p:sldId id="263" r:id="rId14"/>
    <p:sldId id="266" r:id="rId15"/>
    <p:sldId id="267" r:id="rId16"/>
    <p:sldId id="268" r:id="rId17"/>
    <p:sldId id="269" r:id="rId18"/>
    <p:sldId id="260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bdélní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Zástupný symbol pro obsah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obsah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Nadpis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Zástupný symbol pro obsah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římá spojovací čára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AE8EF27-06C4-47D4-80AF-0F8365858D6D}" type="datetimeFigureOut">
              <a:rPr lang="cs-CZ" smtClean="0"/>
              <a:pPr/>
              <a:t>2.6.2012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8A192DF-E080-4037-9BD7-15C8A50388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Minulost a současnost</a:t>
            </a:r>
            <a:endParaRPr lang="cs-CZ" sz="2400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SLEZSKÉ ZEMSKÉ MUZEUM V OPAVĚ</a:t>
            </a:r>
            <a:endParaRPr lang="cs-CZ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t="2432"/>
          <a:stretch>
            <a:fillRect/>
          </a:stretch>
        </p:blipFill>
        <p:spPr bwMode="auto">
          <a:xfrm>
            <a:off x="357158" y="3286124"/>
            <a:ext cx="4286280" cy="294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 descr="C:\Users\Anča\Desktop\DSCN62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3286124"/>
            <a:ext cx="3952903" cy="2964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381000" y="1000108"/>
            <a:ext cx="2362200" cy="500066"/>
          </a:xfrm>
        </p:spPr>
        <p:txBody>
          <a:bodyPr/>
          <a:lstStyle/>
          <a:p>
            <a:pPr algn="ctr"/>
            <a:r>
              <a:rPr lang="cs-CZ" sz="3200" dirty="0" smtClean="0"/>
              <a:t>Založení</a:t>
            </a:r>
            <a:endParaRPr lang="cs-CZ" sz="3200" dirty="0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2"/>
          </p:nvPr>
        </p:nvSpPr>
        <p:spPr>
          <a:xfrm>
            <a:off x="214282" y="1571612"/>
            <a:ext cx="2643206" cy="4786346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cs-CZ" sz="1800" dirty="0" smtClean="0"/>
              <a:t>první muzeum                v českých zemích</a:t>
            </a:r>
          </a:p>
          <a:p>
            <a:pPr algn="ctr"/>
            <a:r>
              <a:rPr lang="cs-CZ" sz="1800" b="1" dirty="0" smtClean="0"/>
              <a:t>založeno  1. května 1814</a:t>
            </a:r>
          </a:p>
          <a:p>
            <a:pPr algn="ctr">
              <a:buFont typeface="Arial" pitchFamily="34" charset="0"/>
              <a:buChar char="•"/>
            </a:pPr>
            <a:r>
              <a:rPr lang="cs-CZ" sz="1800" dirty="0" smtClean="0"/>
              <a:t>o založení se nejvíce zasloužili profesor dějepisu na opavském gymnáziu - </a:t>
            </a:r>
            <a:r>
              <a:rPr lang="cs-CZ" sz="1800" b="1" dirty="0" err="1" smtClean="0"/>
              <a:t>Faustin</a:t>
            </a:r>
            <a:r>
              <a:rPr lang="cs-CZ" sz="1800" b="1" dirty="0" smtClean="0"/>
              <a:t> Ens</a:t>
            </a:r>
            <a:r>
              <a:rPr lang="cs-CZ" sz="1800" dirty="0" smtClean="0"/>
              <a:t>, tehdejší starosta města Opavy</a:t>
            </a:r>
            <a:r>
              <a:rPr lang="cs-CZ" sz="1800" b="1" dirty="0" smtClean="0"/>
              <a:t> Jan Josef </a:t>
            </a:r>
            <a:r>
              <a:rPr lang="cs-CZ" sz="1800" b="1" dirty="0" err="1" smtClean="0"/>
              <a:t>Schössler</a:t>
            </a:r>
            <a:r>
              <a:rPr lang="cs-CZ" sz="1800" b="1" dirty="0" smtClean="0"/>
              <a:t> </a:t>
            </a:r>
            <a:r>
              <a:rPr lang="cs-CZ" sz="1800" dirty="0" smtClean="0"/>
              <a:t> a hejtman </a:t>
            </a:r>
            <a:r>
              <a:rPr lang="cs-CZ" sz="1800" b="1" dirty="0" smtClean="0"/>
              <a:t>František </a:t>
            </a:r>
            <a:r>
              <a:rPr lang="cs-CZ" sz="1800" b="1" dirty="0" err="1" smtClean="0"/>
              <a:t>Mückusch</a:t>
            </a:r>
            <a:r>
              <a:rPr lang="cs-CZ" sz="1800" b="1" dirty="0" smtClean="0"/>
              <a:t>                    z </a:t>
            </a:r>
            <a:r>
              <a:rPr lang="cs-CZ" sz="1800" b="1" dirty="0" err="1" smtClean="0"/>
              <a:t>Buchbergu</a:t>
            </a:r>
            <a:endParaRPr lang="cs-CZ" sz="1800" dirty="0"/>
          </a:p>
        </p:txBody>
      </p:sp>
      <p:pic>
        <p:nvPicPr>
          <p:cNvPr id="14" name="Picture 4" descr="C:\Users\Anča\Desktop\DSCN627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714355"/>
            <a:ext cx="4214842" cy="56197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71604" y="1500174"/>
            <a:ext cx="53578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Třetí největší instituce svého druhu v České republice (po Národním muzeu  v Praze              a Moravském zemském muzeu v Brně)</a:t>
            </a:r>
            <a:endParaRPr lang="cs-CZ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5400" b="1" dirty="0" smtClean="0"/>
              <a:t>Zajímavosti</a:t>
            </a:r>
            <a:endParaRPr lang="cs-CZ" sz="5400" b="1" dirty="0"/>
          </a:p>
        </p:txBody>
      </p:sp>
      <p:sp>
        <p:nvSpPr>
          <p:cNvPr id="6" name="Obdélník 5"/>
          <p:cNvSpPr/>
          <p:nvPr/>
        </p:nvSpPr>
        <p:spPr>
          <a:xfrm>
            <a:off x="3857620" y="328612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Plní funkci </a:t>
            </a:r>
            <a:r>
              <a:rPr lang="cs-CZ" sz="2000" dirty="0" err="1" smtClean="0">
                <a:solidFill>
                  <a:schemeClr val="accent1">
                    <a:lumMod val="75000"/>
                  </a:schemeClr>
                </a:solidFill>
              </a:rPr>
              <a:t>sbírkotvornou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, vědeckou, kulturní a metodickou</a:t>
            </a:r>
            <a:endParaRPr lang="cs-CZ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1142976" y="4143380"/>
            <a:ext cx="4857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Vydává odborné recenzované časopisy  Slezský sborník a Časopis Slezského zemského muzea</a:t>
            </a:r>
            <a:endParaRPr lang="cs-CZ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3500430" y="5286388"/>
            <a:ext cx="507209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Nová expozice je po rekonstrukci zpřístupněna veřejnosti od května 2012</a:t>
            </a:r>
          </a:p>
          <a:p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3857620" y="2643182"/>
            <a:ext cx="51331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Má 2,4  milionů sbírkových předmětů</a:t>
            </a:r>
            <a:endParaRPr lang="cs-CZ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214282" y="2714620"/>
            <a:ext cx="307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Je příspěvkovou organizací Ministerstva kultury ČR</a:t>
            </a:r>
            <a:endParaRPr lang="cs-CZ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701824"/>
          </a:xfrm>
        </p:spPr>
        <p:txBody>
          <a:bodyPr>
            <a:normAutofit fontScale="90000"/>
          </a:bodyPr>
          <a:lstStyle/>
          <a:p>
            <a:r>
              <a:rPr lang="cs-CZ" sz="2800" b="1" dirty="0" smtClean="0"/>
              <a:t>Historie - předchůdci dnešního muzea a jejich názvy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59472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1. 5. 1814 - </a:t>
            </a:r>
            <a:r>
              <a:rPr lang="cs-CZ" b="1" dirty="0" smtClean="0"/>
              <a:t>Gymnazijní muzeum </a:t>
            </a:r>
            <a:r>
              <a:rPr lang="cs-CZ" dirty="0" smtClean="0"/>
              <a:t>při gymnáziu na Dolním náměstí (bývalá jezuitská kolej)</a:t>
            </a:r>
          </a:p>
          <a:p>
            <a:r>
              <a:rPr lang="cs-CZ" dirty="0" smtClean="0"/>
              <a:t>1882</a:t>
            </a:r>
            <a:r>
              <a:rPr lang="cs-CZ" b="1" dirty="0" smtClean="0"/>
              <a:t> </a:t>
            </a:r>
            <a:r>
              <a:rPr lang="cs-CZ" dirty="0" smtClean="0"/>
              <a:t>- </a:t>
            </a:r>
            <a:r>
              <a:rPr lang="cs-CZ" b="1" dirty="0" smtClean="0"/>
              <a:t>Uměleckoprůmyslové muzeum</a:t>
            </a:r>
            <a:endParaRPr lang="cs-CZ" dirty="0" smtClean="0"/>
          </a:p>
          <a:p>
            <a:r>
              <a:rPr lang="cs-CZ" dirty="0" smtClean="0"/>
              <a:t>1895 - </a:t>
            </a:r>
            <a:r>
              <a:rPr lang="cs-CZ" b="1" dirty="0" smtClean="0"/>
              <a:t>Muzeum císaře Františka Josefa pro umění a řemesla</a:t>
            </a:r>
          </a:p>
          <a:p>
            <a:r>
              <a:rPr lang="cs-CZ" dirty="0" smtClean="0"/>
              <a:t>1. 1. 1921 </a:t>
            </a:r>
            <a:r>
              <a:rPr lang="cs-CZ" b="1" dirty="0" smtClean="0"/>
              <a:t>Slezské zemské muzeum</a:t>
            </a:r>
            <a:r>
              <a:rPr lang="cs-CZ" dirty="0" smtClean="0"/>
              <a:t>, pod správou zemské  vlády</a:t>
            </a:r>
          </a:p>
          <a:p>
            <a:r>
              <a:rPr lang="cs-CZ" dirty="0" smtClean="0"/>
              <a:t> 1. 5. 1939 přestalo samostatně existovat a stalo se součástí </a:t>
            </a:r>
            <a:r>
              <a:rPr lang="cs-CZ" b="1" dirty="0" smtClean="0"/>
              <a:t>Říšského župního muzea v Opavě</a:t>
            </a:r>
          </a:p>
          <a:p>
            <a:r>
              <a:rPr lang="cs-CZ" dirty="0" smtClean="0"/>
              <a:t>26. června roku 1949 bylo muzeum slavnostně převzato do státní správy ministrem prof. Zdeňkem Nejedlým pod novým názvem </a:t>
            </a:r>
            <a:r>
              <a:rPr lang="cs-CZ" b="1" dirty="0" smtClean="0"/>
              <a:t>Slezské muzeum v Opavě</a:t>
            </a:r>
            <a:endParaRPr lang="cs-CZ" dirty="0" smtClean="0"/>
          </a:p>
          <a:p>
            <a:r>
              <a:rPr lang="cs-CZ" dirty="0" smtClean="0"/>
              <a:t>s vydáním nové zřizovací listiny v roce 2000 se podařilo navrátit muzeu i prvorepublikový název </a:t>
            </a:r>
            <a:r>
              <a:rPr lang="cs-CZ" b="1" dirty="0" smtClean="0"/>
              <a:t>Slezské zemské muzeum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400" b="1" dirty="0" smtClean="0"/>
              <a:t>Historie současné budovy</a:t>
            </a:r>
            <a:endParaRPr lang="cs-CZ" sz="4400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>
          <a:xfrm>
            <a:off x="301752" y="1643050"/>
            <a:ext cx="8503920" cy="4429156"/>
          </a:xfrm>
        </p:spPr>
        <p:txBody>
          <a:bodyPr>
            <a:noAutofit/>
          </a:bodyPr>
          <a:lstStyle/>
          <a:p>
            <a:r>
              <a:rPr lang="cs-CZ" sz="2800" dirty="0" smtClean="0"/>
              <a:t>postavena v letech 1893 – 1895 v duchu klasicizující novorenesance</a:t>
            </a:r>
          </a:p>
          <a:p>
            <a:r>
              <a:rPr lang="cs-CZ" sz="2800" dirty="0" smtClean="0"/>
              <a:t>symetrická budova, postavena na téměř čtvercovém půdorysu, završená kupolí </a:t>
            </a:r>
          </a:p>
          <a:p>
            <a:r>
              <a:rPr lang="cs-CZ" sz="2800" dirty="0" smtClean="0"/>
              <a:t>podle projektu SILESIA vídeňských architektů </a:t>
            </a:r>
            <a:r>
              <a:rPr lang="cs-CZ" sz="2800" dirty="0" err="1" smtClean="0"/>
              <a:t>Johanna</a:t>
            </a:r>
            <a:r>
              <a:rPr lang="cs-CZ" sz="2800" dirty="0" smtClean="0"/>
              <a:t> </a:t>
            </a:r>
            <a:r>
              <a:rPr lang="cs-CZ" sz="2800" dirty="0" err="1" smtClean="0"/>
              <a:t>Scheringera</a:t>
            </a:r>
            <a:r>
              <a:rPr lang="cs-CZ" sz="2800" dirty="0" smtClean="0"/>
              <a:t> a </a:t>
            </a:r>
            <a:r>
              <a:rPr lang="cs-CZ" sz="2800" dirty="0" err="1" smtClean="0"/>
              <a:t>Franze</a:t>
            </a:r>
            <a:r>
              <a:rPr lang="cs-CZ" sz="2800" dirty="0" smtClean="0"/>
              <a:t> </a:t>
            </a:r>
            <a:r>
              <a:rPr lang="cs-CZ" sz="2800" dirty="0" err="1" smtClean="0"/>
              <a:t>Kachlera</a:t>
            </a:r>
            <a:r>
              <a:rPr lang="cs-CZ" sz="2800" dirty="0" smtClean="0"/>
              <a:t> </a:t>
            </a:r>
          </a:p>
          <a:p>
            <a:r>
              <a:rPr lang="cs-CZ" sz="2800" dirty="0" smtClean="0"/>
              <a:t>stavební firma Julius </a:t>
            </a:r>
            <a:r>
              <a:rPr lang="cs-CZ" sz="2800" dirty="0" err="1" smtClean="0"/>
              <a:t>Lundwall</a:t>
            </a:r>
            <a:endParaRPr lang="cs-CZ" sz="2800" dirty="0" smtClean="0"/>
          </a:p>
          <a:p>
            <a:r>
              <a:rPr lang="cs-CZ" sz="2800" dirty="0" smtClean="0"/>
              <a:t>stojí na místě demolovaného lichtenštejnského zámku a jeho zahrady</a:t>
            </a:r>
            <a:endParaRPr lang="cs-CZ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800" b="1" dirty="0" smtClean="0"/>
              <a:t>Expozice muzea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/>
            </a:r>
            <a:br>
              <a:rPr lang="cs-CZ" dirty="0" smtClean="0"/>
            </a:br>
            <a:r>
              <a:rPr lang="cs-CZ" b="1" dirty="0" smtClean="0"/>
              <a:t>1) Evropské umění 14. - 18. století - gotika, renesance a baroko</a:t>
            </a:r>
          </a:p>
          <a:p>
            <a:pPr>
              <a:buNone/>
            </a:pP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2) Slezsko v lidovém umění</a:t>
            </a:r>
          </a:p>
          <a:p>
            <a:pPr>
              <a:buNone/>
            </a:pP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3) Vývoj přírody ve Slezsku a na severní Moravě</a:t>
            </a:r>
          </a:p>
          <a:p>
            <a:pPr>
              <a:buNone/>
            </a:pPr>
            <a:endParaRPr lang="cs-CZ" b="1" dirty="0" smtClean="0"/>
          </a:p>
          <a:p>
            <a:pPr>
              <a:buNone/>
            </a:pPr>
            <a:r>
              <a:rPr lang="cs-CZ" b="1" dirty="0" smtClean="0"/>
              <a:t>         Krátkodobé výstavy a různé kulturní akce</a:t>
            </a:r>
            <a:endParaRPr lang="cs-CZ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Sochy Pegasů – okřídlených koní</a:t>
            </a:r>
            <a:endParaRPr lang="cs-CZ" b="1" dirty="0"/>
          </a:p>
        </p:txBody>
      </p:sp>
      <p:pic>
        <p:nvPicPr>
          <p:cNvPr id="2050" name="Picture 2" descr="C:\Users\Anča\Desktop\DSCN627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00240"/>
            <a:ext cx="4150651" cy="3113989"/>
          </a:xfrm>
          <a:prstGeom prst="rect">
            <a:avLst/>
          </a:prstGeom>
          <a:noFill/>
        </p:spPr>
      </p:pic>
      <p:pic>
        <p:nvPicPr>
          <p:cNvPr id="2052" name="Picture 4" descr="C:\Users\Anča\Desktop\DSCN627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214554"/>
            <a:ext cx="4149033" cy="3112775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500034" y="5357826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Autor  - Theodor </a:t>
            </a:r>
            <a:r>
              <a:rPr lang="cs-CZ" dirty="0" err="1" smtClean="0"/>
              <a:t>Friedel</a:t>
            </a:r>
            <a:r>
              <a:rPr lang="cs-CZ" dirty="0" smtClean="0"/>
              <a:t> z Vídně, sochy se vrátily na střechu po 16 letech, v r. 2011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572000" y="5357826"/>
            <a:ext cx="4429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Kupole byla nově vztyčena v r. 1986, v r. 2012 se na ni vrátila opravená socha Génia</a:t>
            </a:r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357298"/>
            <a:ext cx="28765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1571612"/>
            <a:ext cx="13335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Muzeum a II. světová válka</a:t>
            </a:r>
            <a:endParaRPr lang="cs-CZ" b="1" dirty="0"/>
          </a:p>
        </p:txBody>
      </p:sp>
      <p:sp>
        <p:nvSpPr>
          <p:cNvPr id="3" name="Obdélník 2"/>
          <p:cNvSpPr/>
          <p:nvPr/>
        </p:nvSpPr>
        <p:spPr>
          <a:xfrm>
            <a:off x="357158" y="1785926"/>
            <a:ext cx="84296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solidFill>
                  <a:schemeClr val="accent1">
                    <a:lumMod val="75000"/>
                  </a:schemeClr>
                </a:solidFill>
              </a:rPr>
              <a:t>V posledních březnových dnech roku 1945 vyhořela historická výstavní budova, byl zničen interiér i většina vystavených sbírek</a:t>
            </a:r>
            <a:endParaRPr lang="cs-CZ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nča\Desktop\DSCN67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928934"/>
            <a:ext cx="4405343" cy="3304009"/>
          </a:xfrm>
          <a:prstGeom prst="rect">
            <a:avLst/>
          </a:prstGeom>
          <a:noFill/>
        </p:spPr>
      </p:pic>
      <p:pic>
        <p:nvPicPr>
          <p:cNvPr id="1028" name="Picture 4" descr="C:\Users\Anča\Desktop\DSCN6791.JPG"/>
          <p:cNvPicPr>
            <a:picLocks noChangeAspect="1" noChangeArrowheads="1"/>
          </p:cNvPicPr>
          <p:nvPr/>
        </p:nvPicPr>
        <p:blipFill>
          <a:blip r:embed="rId3"/>
          <a:srcRect t="17308" b="3846"/>
          <a:stretch>
            <a:fillRect/>
          </a:stretch>
        </p:blipFill>
        <p:spPr bwMode="auto">
          <a:xfrm>
            <a:off x="357158" y="285728"/>
            <a:ext cx="4953033" cy="2928958"/>
          </a:xfrm>
          <a:prstGeom prst="rect">
            <a:avLst/>
          </a:prstGeom>
          <a:noFill/>
        </p:spPr>
      </p:pic>
      <p:pic>
        <p:nvPicPr>
          <p:cNvPr id="1029" name="Picture 5" descr="C:\Users\Anča\Desktop\DSCN6789.JPG"/>
          <p:cNvPicPr>
            <a:picLocks noChangeAspect="1" noChangeArrowheads="1"/>
          </p:cNvPicPr>
          <p:nvPr/>
        </p:nvPicPr>
        <p:blipFill>
          <a:blip r:embed="rId4"/>
          <a:srcRect l="1460" t="54944" r="51828"/>
          <a:stretch>
            <a:fillRect/>
          </a:stretch>
        </p:blipFill>
        <p:spPr bwMode="auto">
          <a:xfrm>
            <a:off x="928662" y="3357562"/>
            <a:ext cx="2286016" cy="2938643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6000760" y="714356"/>
            <a:ext cx="2143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 smtClean="0"/>
              <a:t>Dobové fotografie z jara 1945 </a:t>
            </a:r>
            <a:endParaRPr lang="cs-CZ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Rekonstrukce muzea</a:t>
            </a:r>
            <a:endParaRPr lang="cs-CZ" sz="4000" b="1" dirty="0"/>
          </a:p>
        </p:txBody>
      </p:sp>
      <p:sp>
        <p:nvSpPr>
          <p:cNvPr id="3" name="Obdélník 2"/>
          <p:cNvSpPr/>
          <p:nvPr/>
        </p:nvSpPr>
        <p:spPr>
          <a:xfrm>
            <a:off x="357158" y="1571612"/>
            <a:ext cx="84296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 smtClean="0"/>
              <a:t>Rekonstrukce trvala půldruhého roku.</a:t>
            </a:r>
          </a:p>
          <a:p>
            <a:pPr algn="just"/>
            <a:r>
              <a:rPr lang="cs-CZ" sz="2000" dirty="0" smtClean="0"/>
              <a:t>Vyžádala si 108 milionů korun. </a:t>
            </a:r>
          </a:p>
          <a:p>
            <a:pPr algn="just"/>
            <a:r>
              <a:rPr lang="cs-CZ" sz="2000" dirty="0" smtClean="0"/>
              <a:t>Více než devadesát procent zaplatila Evropské unie.</a:t>
            </a:r>
          </a:p>
          <a:p>
            <a:pPr algn="just"/>
            <a:r>
              <a:rPr lang="cs-CZ" sz="2000" dirty="0" smtClean="0"/>
              <a:t> Slavnostní otevření – 19. 5. 2012</a:t>
            </a:r>
          </a:p>
          <a:p>
            <a:pPr algn="just"/>
            <a:r>
              <a:rPr lang="cs-CZ" sz="2000" b="1" dirty="0" smtClean="0"/>
              <a:t>Rekonstrukce zahrnovala: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zavedení nových elektrorozvodů a speciálního okruhu temperování, zabraňujícího vlhnutí zdiva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položení </a:t>
            </a:r>
            <a:r>
              <a:rPr lang="cs-CZ" sz="2000" dirty="0" err="1" smtClean="0"/>
              <a:t>terazzových</a:t>
            </a:r>
            <a:r>
              <a:rPr lang="cs-CZ" sz="2000" dirty="0" smtClean="0"/>
              <a:t> podlah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opravu fasády budovy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bezbariérový přístup do všech prostorů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zpřístupnění suterénu budovy, kde se nachází expozice Příroda Slezska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nový přednáškový sál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nově vzniklo dětské muzeum</a:t>
            </a:r>
          </a:p>
          <a:p>
            <a:pPr algn="just">
              <a:buFont typeface="Wingdings" pitchFamily="2" charset="2"/>
              <a:buChar char="§"/>
            </a:pPr>
            <a:r>
              <a:rPr lang="cs-CZ" sz="2000" dirty="0" smtClean="0"/>
              <a:t> v 1. patře se nachází třetí a největší expozice s názvem Encyklopedie   Slezska</a:t>
            </a:r>
            <a:endParaRPr lang="cs-CZ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Nové výstavní prostory po rekonstrukci</a:t>
            </a:r>
            <a:endParaRPr lang="cs-CZ" b="1" dirty="0"/>
          </a:p>
        </p:txBody>
      </p:sp>
      <p:pic>
        <p:nvPicPr>
          <p:cNvPr id="2050" name="Picture 2" descr="C:\Users\Anča\Desktop\DSCN677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22010"/>
            <a:ext cx="3429024" cy="4568118"/>
          </a:xfrm>
          <a:prstGeom prst="rect">
            <a:avLst/>
          </a:prstGeom>
          <a:noFill/>
        </p:spPr>
      </p:pic>
      <p:pic>
        <p:nvPicPr>
          <p:cNvPr id="2051" name="Picture 3" descr="C:\Users\Anča\Desktop\DSCN67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500174"/>
            <a:ext cx="3143272" cy="2359474"/>
          </a:xfrm>
          <a:prstGeom prst="rect">
            <a:avLst/>
          </a:prstGeom>
          <a:noFill/>
        </p:spPr>
      </p:pic>
      <p:pic>
        <p:nvPicPr>
          <p:cNvPr id="2052" name="Picture 4" descr="C:\Users\Anča\Desktop\DSCN67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929066"/>
            <a:ext cx="3143272" cy="2358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4900" b="1" dirty="0" smtClean="0"/>
              <a:t>Expoziční areály muzea</a:t>
            </a:r>
            <a:endParaRPr lang="cs-CZ" sz="4900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285720" y="1571612"/>
            <a:ext cx="8503920" cy="49023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cs-CZ" sz="3200" dirty="0" smtClean="0"/>
              <a:t>Historická výstavní budova, Opava</a:t>
            </a:r>
          </a:p>
          <a:p>
            <a:pPr algn="ctr">
              <a:buNone/>
            </a:pPr>
            <a:r>
              <a:rPr lang="cs-CZ" sz="3200" dirty="0" smtClean="0"/>
              <a:t>Arboretum Nový Dvůr, od roku 1958</a:t>
            </a:r>
          </a:p>
          <a:p>
            <a:pPr algn="ctr">
              <a:buNone/>
            </a:pPr>
            <a:r>
              <a:rPr lang="cs-CZ" sz="3200" dirty="0" smtClean="0"/>
              <a:t>Památník II. světové války, </a:t>
            </a:r>
            <a:r>
              <a:rPr lang="cs-CZ" sz="3200" dirty="0" err="1" smtClean="0"/>
              <a:t>Hrabyně</a:t>
            </a:r>
            <a:r>
              <a:rPr lang="cs-CZ" sz="3200" dirty="0" smtClean="0"/>
              <a:t>, od roku 1992</a:t>
            </a:r>
          </a:p>
          <a:p>
            <a:pPr algn="ctr">
              <a:buNone/>
            </a:pPr>
            <a:r>
              <a:rPr lang="cs-CZ" sz="3200" dirty="0" smtClean="0"/>
              <a:t>Památník Petra </a:t>
            </a:r>
            <a:r>
              <a:rPr lang="cs-CZ" sz="3200" dirty="0" err="1" smtClean="0"/>
              <a:t>Bezruče</a:t>
            </a:r>
            <a:r>
              <a:rPr lang="cs-CZ" sz="3200" dirty="0" smtClean="0"/>
              <a:t>, Opava, od roku 1958</a:t>
            </a:r>
          </a:p>
          <a:p>
            <a:pPr algn="ctr">
              <a:buNone/>
            </a:pPr>
            <a:r>
              <a:rPr lang="cs-CZ" sz="3200" dirty="0" smtClean="0"/>
              <a:t>Areál čs. Opevnění, </a:t>
            </a:r>
            <a:r>
              <a:rPr lang="cs-CZ" sz="3200" dirty="0" err="1" smtClean="0"/>
              <a:t>Hlučín</a:t>
            </a:r>
            <a:r>
              <a:rPr lang="cs-CZ" sz="3200" dirty="0" smtClean="0"/>
              <a:t> – </a:t>
            </a:r>
            <a:r>
              <a:rPr lang="cs-CZ" sz="3200" dirty="0" err="1" smtClean="0"/>
              <a:t>Darkovičky</a:t>
            </a:r>
            <a:r>
              <a:rPr lang="cs-CZ" sz="3200" dirty="0" smtClean="0"/>
              <a:t>, od roku 1992</a:t>
            </a:r>
          </a:p>
          <a:p>
            <a:pPr algn="ctr">
              <a:buNone/>
            </a:pPr>
            <a:r>
              <a:rPr lang="cs-CZ" sz="3200" dirty="0" smtClean="0"/>
              <a:t>Srub Petra </a:t>
            </a:r>
            <a:r>
              <a:rPr lang="cs-CZ" sz="3200" dirty="0" err="1" smtClean="0"/>
              <a:t>Bezruče</a:t>
            </a:r>
            <a:r>
              <a:rPr lang="cs-CZ" sz="3200" dirty="0" smtClean="0"/>
              <a:t>, Ostravice, od roku 1958</a:t>
            </a:r>
          </a:p>
          <a:p>
            <a:pPr algn="ctr">
              <a:buNone/>
            </a:pPr>
            <a:r>
              <a:rPr lang="cs-CZ" sz="3200" dirty="0" smtClean="0"/>
              <a:t> </a:t>
            </a:r>
            <a:endParaRPr lang="cs-CZ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Areál čs. opevnění, </a:t>
            </a:r>
            <a:r>
              <a:rPr lang="cs-CZ" b="1" dirty="0" err="1" smtClean="0"/>
              <a:t>Hlučín</a:t>
            </a:r>
            <a:r>
              <a:rPr lang="cs-CZ" b="1" dirty="0" smtClean="0"/>
              <a:t>, </a:t>
            </a:r>
            <a:r>
              <a:rPr lang="cs-CZ" b="1" dirty="0" err="1" smtClean="0"/>
              <a:t>Darkovičky</a:t>
            </a:r>
            <a:endParaRPr lang="cs-CZ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814967"/>
            <a:ext cx="6429420" cy="420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Památník II. světové války, </a:t>
            </a:r>
            <a:r>
              <a:rPr lang="cs-CZ" b="1" dirty="0" err="1" smtClean="0"/>
              <a:t>Hrabyně</a:t>
            </a:r>
            <a:endParaRPr lang="cs-CZ" b="1" dirty="0"/>
          </a:p>
        </p:txBody>
      </p:sp>
      <p:pic>
        <p:nvPicPr>
          <p:cNvPr id="2050" name="Picture 2" descr="C:\Users\Anča\Desktop\DSCN669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714488"/>
            <a:ext cx="6066141" cy="4549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Památník Petra </a:t>
            </a:r>
            <a:r>
              <a:rPr lang="cs-CZ" b="1" dirty="0" err="1" smtClean="0"/>
              <a:t>Bezruče</a:t>
            </a:r>
            <a:r>
              <a:rPr lang="cs-CZ" b="1" dirty="0" smtClean="0"/>
              <a:t>, Opava</a:t>
            </a:r>
            <a:endParaRPr lang="cs-CZ" b="1" dirty="0"/>
          </a:p>
        </p:txBody>
      </p:sp>
      <p:pic>
        <p:nvPicPr>
          <p:cNvPr id="3075" name="Picture 3" descr="C:\Users\Anča\Desktop\DSCN61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71612"/>
            <a:ext cx="6328352" cy="47462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Srub Petra </a:t>
            </a:r>
            <a:r>
              <a:rPr lang="cs-CZ" b="1" dirty="0" err="1" smtClean="0"/>
              <a:t>Bezruče</a:t>
            </a:r>
            <a:r>
              <a:rPr lang="cs-CZ" b="1" dirty="0" smtClean="0"/>
              <a:t>, Ostravice</a:t>
            </a:r>
            <a:endParaRPr lang="cs-CZ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00438"/>
            <a:ext cx="4048120" cy="269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571612"/>
            <a:ext cx="4572032" cy="289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 b="10898"/>
          <a:stretch>
            <a:fillRect/>
          </a:stretch>
        </p:blipFill>
        <p:spPr bwMode="auto">
          <a:xfrm>
            <a:off x="5429256" y="4357694"/>
            <a:ext cx="3357586" cy="199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Arboretum, Nový Dvůr</a:t>
            </a:r>
            <a:endParaRPr lang="cs-CZ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93974"/>
            <a:ext cx="6596390" cy="453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Zdroje</a:t>
            </a:r>
            <a:endParaRPr lang="cs-CZ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http://infocentrum.opava.cz/scripts/detail.php?id=10326</a:t>
            </a:r>
          </a:p>
          <a:p>
            <a:r>
              <a:rPr lang="cs-CZ" dirty="0" smtClean="0"/>
              <a:t>Vlastní fotografie Renata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r>
              <a:rPr lang="cs-CZ" dirty="0" smtClean="0"/>
              <a:t>http://www.</a:t>
            </a:r>
            <a:r>
              <a:rPr lang="cs-CZ" dirty="0" err="1" smtClean="0"/>
              <a:t>opava</a:t>
            </a:r>
            <a:r>
              <a:rPr lang="cs-CZ" dirty="0" smtClean="0"/>
              <a:t>-city.</a:t>
            </a:r>
            <a:r>
              <a:rPr lang="cs-CZ" dirty="0" err="1" smtClean="0"/>
              <a:t>cz</a:t>
            </a:r>
            <a:r>
              <a:rPr lang="cs-CZ" dirty="0" smtClean="0"/>
              <a:t>/</a:t>
            </a:r>
            <a:r>
              <a:rPr lang="cs-CZ" dirty="0" err="1" smtClean="0"/>
              <a:t>scripts</a:t>
            </a:r>
            <a:r>
              <a:rPr lang="cs-CZ" dirty="0" smtClean="0"/>
              <a:t>/detail.</a:t>
            </a:r>
            <a:r>
              <a:rPr lang="cs-CZ" dirty="0" err="1" smtClean="0"/>
              <a:t>php</a:t>
            </a:r>
            <a:r>
              <a:rPr lang="cs-CZ" dirty="0" smtClean="0"/>
              <a:t>?id=189</a:t>
            </a:r>
          </a:p>
          <a:p>
            <a:r>
              <a:rPr lang="cs-CZ" dirty="0" smtClean="0"/>
              <a:t>http://cs.wikipedia.org/wiki/Slezsk%C3%A9_zemsk%C3%A9_muzeum</a:t>
            </a:r>
          </a:p>
          <a:p>
            <a:r>
              <a:rPr lang="cs-CZ" dirty="0" smtClean="0"/>
              <a:t>Vlastní fotografie - Renata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ivní">
  <a:themeElements>
    <a:clrScheme name="Administrativní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dministrativní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dministrativní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401</TotalTime>
  <Words>545</Words>
  <Application>Microsoft Office PowerPoint</Application>
  <PresentationFormat>Předvádění na obrazovce 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Administrativní</vt:lpstr>
      <vt:lpstr>SLEZSKÉ ZEMSKÉ MUZEUM V OPAVĚ</vt:lpstr>
      <vt:lpstr>Založení</vt:lpstr>
      <vt:lpstr>Zajímavosti</vt:lpstr>
      <vt:lpstr>Historie - předchůdci dnešního muzea a jejich názvy</vt:lpstr>
      <vt:lpstr>Historie současné budovy</vt:lpstr>
      <vt:lpstr>Expozice muzea</vt:lpstr>
      <vt:lpstr>Sochy Pegasů – okřídlených koní</vt:lpstr>
      <vt:lpstr>Muzeum a II. světová válka</vt:lpstr>
      <vt:lpstr>Snímek 9</vt:lpstr>
      <vt:lpstr>Rekonstrukce muzea</vt:lpstr>
      <vt:lpstr>Nové výstavní prostory po rekonstrukci</vt:lpstr>
      <vt:lpstr>  Expoziční areály muzea</vt:lpstr>
      <vt:lpstr>Areál čs. opevnění, Hlučín, Darkovičky</vt:lpstr>
      <vt:lpstr>Památník II. světové války, Hrabyně</vt:lpstr>
      <vt:lpstr>Památník Petra Bezruče, Opava</vt:lpstr>
      <vt:lpstr>Srub Petra Bezruče, Ostravice</vt:lpstr>
      <vt:lpstr>Arboretum, Nový Dvůr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SLEZSKÉ ZEMSKÉ MUZEUM V OPAVĚ</dc:title>
  <dc:creator>Renata Schreierová</dc:creator>
  <cp:lastModifiedBy>Anča</cp:lastModifiedBy>
  <cp:revision>81</cp:revision>
  <dcterms:created xsi:type="dcterms:W3CDTF">2012-05-19T09:17:54Z</dcterms:created>
  <dcterms:modified xsi:type="dcterms:W3CDTF">2012-06-02T19:48:34Z</dcterms:modified>
</cp:coreProperties>
</file>