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63" r:id="rId4"/>
    <p:sldId id="258" r:id="rId5"/>
    <p:sldId id="259" r:id="rId6"/>
    <p:sldId id="261" r:id="rId7"/>
    <p:sldId id="262" r:id="rId8"/>
    <p:sldId id="260" r:id="rId9"/>
    <p:sldId id="257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24596-4393-481E-B100-207E6E43C9A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18D905D-DE0D-4148-853B-5AF3E0154F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24596-4393-481E-B100-207E6E43C9A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18D905D-DE0D-4148-853B-5AF3E0154F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24596-4393-481E-B100-207E6E43C9A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D905D-DE0D-4148-853B-5AF3E0154FC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24596-4393-481E-B100-207E6E43C9A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D905D-DE0D-4148-853B-5AF3E0154F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24596-4393-481E-B100-207E6E43C9A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18D905D-DE0D-4148-853B-5AF3E0154FC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24596-4393-481E-B100-207E6E43C9A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D905D-DE0D-4148-853B-5AF3E0154F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24596-4393-481E-B100-207E6E43C9A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D905D-DE0D-4148-853B-5AF3E0154F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24596-4393-481E-B100-207E6E43C9A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D905D-DE0D-4148-853B-5AF3E0154F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24596-4393-481E-B100-207E6E43C9A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D905D-DE0D-4148-853B-5AF3E0154FC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24596-4393-481E-B100-207E6E43C9A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D905D-DE0D-4148-853B-5AF3E0154F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24596-4393-481E-B100-207E6E43C9A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D905D-DE0D-4148-853B-5AF3E0154F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824596-4393-481E-B100-207E6E43C9AC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18D905D-DE0D-4148-853B-5AF3E0154FC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Nadpis 20"/>
          <p:cNvSpPr>
            <a:spLocks noGrp="1"/>
          </p:cNvSpPr>
          <p:nvPr>
            <p:ph type="ctrTitle" idx="4294967295"/>
          </p:nvPr>
        </p:nvSpPr>
        <p:spPr>
          <a:xfrm>
            <a:off x="685800" y="3786190"/>
            <a:ext cx="8458200" cy="2289173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cs-CZ" sz="6600" dirty="0" smtClean="0"/>
              <a:t> </a:t>
            </a:r>
            <a:r>
              <a:rPr lang="cs-CZ" sz="6600" b="1" dirty="0" smtClean="0"/>
              <a:t>synagoga v Opavě</a:t>
            </a:r>
            <a:endParaRPr lang="cs-CZ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Autofit/>
          </a:bodyPr>
          <a:lstStyle/>
          <a:p>
            <a:pPr algn="ctr"/>
            <a:r>
              <a:rPr lang="cs-CZ" sz="4800" b="1" dirty="0" smtClean="0"/>
              <a:t>Židé na </a:t>
            </a:r>
            <a:r>
              <a:rPr lang="cs-CZ" sz="4800" b="1" dirty="0" err="1" smtClean="0"/>
              <a:t>opavsku</a:t>
            </a:r>
            <a:endParaRPr lang="cs-CZ" sz="4800" b="1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304800" y="1554162"/>
            <a:ext cx="8410604" cy="4525963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cs-CZ" dirty="0" smtClean="0"/>
              <a:t>    Židovská </a:t>
            </a:r>
            <a:r>
              <a:rPr lang="cs-CZ" dirty="0" smtClean="0"/>
              <a:t>obec byla </a:t>
            </a:r>
            <a:r>
              <a:rPr lang="cs-CZ" dirty="0" smtClean="0"/>
              <a:t>součástí </a:t>
            </a:r>
            <a:r>
              <a:rPr lang="cs-CZ" dirty="0" smtClean="0"/>
              <a:t>Opavy už od středověku, první zmínka je z roku 1281. V první polovině 16. století byli Židé </a:t>
            </a:r>
            <a:r>
              <a:rPr lang="cs-CZ" dirty="0" smtClean="0"/>
              <a:t>vypovězeni. První </a:t>
            </a:r>
            <a:r>
              <a:rPr lang="cs-CZ" dirty="0" smtClean="0"/>
              <a:t>polovina 19. století však znamená návrat židovských rodin do Opavy. V polovině 19. století byla otevřena první modlitebna v centru města (v Panské ulici), v roce 1945 zničena bombardováním. Od poloviny století počet židovských rodin rychle rostl; r. 1876 ve městě žilo 134 osob židovského vyznání, roku 1921 už je to bezmála o tisíc </a:t>
            </a:r>
            <a:r>
              <a:rPr lang="cs-CZ" dirty="0" smtClean="0"/>
              <a:t>více </a:t>
            </a:r>
            <a:r>
              <a:rPr lang="cs-CZ" dirty="0" smtClean="0"/>
              <a:t>(3 % obyvatel). K roku 1930 se zde k židovské národnosti přihlásilo 971 lidí (</a:t>
            </a:r>
            <a:r>
              <a:rPr lang="cs-CZ" dirty="0" smtClean="0"/>
              <a:t>2%), </a:t>
            </a:r>
            <a:r>
              <a:rPr lang="cs-CZ" dirty="0" smtClean="0"/>
              <a:t>i když předpokládaný reálný </a:t>
            </a:r>
            <a:r>
              <a:rPr lang="cs-CZ" dirty="0" smtClean="0"/>
              <a:t>počet byl </a:t>
            </a:r>
            <a:r>
              <a:rPr lang="cs-CZ" dirty="0" smtClean="0"/>
              <a:t>vyšší</a:t>
            </a:r>
            <a:r>
              <a:rPr lang="cs-CZ" dirty="0" smtClean="0"/>
              <a:t>. </a:t>
            </a:r>
            <a:r>
              <a:rPr lang="cs-CZ" dirty="0" smtClean="0"/>
              <a:t>Před </a:t>
            </a:r>
            <a:r>
              <a:rPr lang="cs-CZ" dirty="0" smtClean="0"/>
              <a:t>2</a:t>
            </a:r>
            <a:r>
              <a:rPr lang="cs-CZ" dirty="0" smtClean="0"/>
              <a:t>. </a:t>
            </a:r>
            <a:r>
              <a:rPr lang="cs-CZ" dirty="0" smtClean="0"/>
              <a:t>světovou válkou žilo v Opavě na 1000 </a:t>
            </a:r>
            <a:r>
              <a:rPr lang="cs-CZ" dirty="0" smtClean="0"/>
              <a:t>Židů, </a:t>
            </a:r>
            <a:r>
              <a:rPr lang="cs-CZ" dirty="0" smtClean="0"/>
              <a:t>v květnu 1939 jich zbylo v moravské části </a:t>
            </a:r>
            <a:r>
              <a:rPr lang="cs-CZ" dirty="0" smtClean="0"/>
              <a:t>Slezska </a:t>
            </a:r>
            <a:r>
              <a:rPr lang="cs-CZ" dirty="0" smtClean="0"/>
              <a:t>142.</a:t>
            </a: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71570"/>
          </a:xfrm>
          <a:solidFill>
            <a:schemeClr val="accent1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cs-CZ" sz="4400" b="1" dirty="0" smtClean="0"/>
              <a:t>co je křišťálová noc</a:t>
            </a:r>
            <a:endParaRPr lang="cs-CZ" sz="4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554162"/>
            <a:ext cx="9144000" cy="5160986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název vznikl podle blýskání rozbíjených skel židovských obchodů</a:t>
            </a:r>
          </a:p>
          <a:p>
            <a:r>
              <a:rPr lang="cs-CZ" dirty="0" smtClean="0"/>
              <a:t>od pogromů minulosti se tento výrazně lišil rozsahem a technikou útoků</a:t>
            </a:r>
          </a:p>
          <a:p>
            <a:r>
              <a:rPr lang="cs-CZ" dirty="0" smtClean="0"/>
              <a:t>záminkou pro vyvolání tohoto pogromu byl atentát Žida </a:t>
            </a:r>
            <a:r>
              <a:rPr lang="cs-CZ" dirty="0" err="1" smtClean="0"/>
              <a:t>Herschela</a:t>
            </a:r>
            <a:r>
              <a:rPr lang="cs-CZ" dirty="0" smtClean="0"/>
              <a:t> </a:t>
            </a:r>
            <a:r>
              <a:rPr lang="cs-CZ" dirty="0" err="1" smtClean="0"/>
              <a:t>Grynszpana</a:t>
            </a:r>
            <a:r>
              <a:rPr lang="cs-CZ" dirty="0" smtClean="0"/>
              <a:t> na sekretáře německého velvyslanectví v Paříži Ernsta </a:t>
            </a:r>
            <a:r>
              <a:rPr lang="cs-CZ" dirty="0" err="1" smtClean="0"/>
              <a:t>von</a:t>
            </a:r>
            <a:r>
              <a:rPr lang="cs-CZ" dirty="0" smtClean="0"/>
              <a:t> </a:t>
            </a:r>
            <a:r>
              <a:rPr lang="cs-CZ" dirty="0" err="1" smtClean="0"/>
              <a:t>Ratha</a:t>
            </a:r>
            <a:endParaRPr lang="cs-CZ" dirty="0" smtClean="0"/>
          </a:p>
          <a:p>
            <a:r>
              <a:rPr lang="cs-CZ" dirty="0" smtClean="0"/>
              <a:t>hořely také synagogy v Německu a v Rakousku</a:t>
            </a:r>
          </a:p>
          <a:p>
            <a:r>
              <a:rPr lang="cs-CZ" dirty="0" smtClean="0"/>
              <a:t>u nás shořelo na 35 synagog a zdemolována byla řada židovských hřbitovů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Opavská synagoga, </a:t>
            </a:r>
            <a:r>
              <a:rPr lang="cs-CZ" sz="4000" dirty="0" smtClean="0"/>
              <a:t> </a:t>
            </a:r>
            <a:r>
              <a:rPr lang="cs-CZ" sz="4000" b="1" dirty="0" smtClean="0"/>
              <a:t>Templ</a:t>
            </a:r>
            <a:endParaRPr lang="cs-CZ" sz="4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b="21243"/>
          <a:stretch>
            <a:fillRect/>
          </a:stretch>
        </p:blipFill>
        <p:spPr bwMode="auto">
          <a:xfrm>
            <a:off x="214282" y="1482306"/>
            <a:ext cx="4100178" cy="51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4429124" y="1600200"/>
            <a:ext cx="4714876" cy="4724400"/>
          </a:xfrm>
        </p:spPr>
        <p:txBody>
          <a:bodyPr>
            <a:normAutofit lnSpcReduction="10000"/>
          </a:bodyPr>
          <a:lstStyle/>
          <a:p>
            <a:endParaRPr lang="cs-CZ" dirty="0" smtClean="0"/>
          </a:p>
          <a:p>
            <a:r>
              <a:rPr lang="cs-CZ" dirty="0" smtClean="0"/>
              <a:t>jedna z dominant slezské metropole</a:t>
            </a:r>
          </a:p>
          <a:p>
            <a:r>
              <a:rPr lang="cs-CZ" dirty="0" smtClean="0"/>
              <a:t>novorománská stavba v módním tzv. maurském stylu</a:t>
            </a:r>
          </a:p>
          <a:p>
            <a:r>
              <a:rPr lang="it-IT" dirty="0" smtClean="0"/>
              <a:t>postavena mezi lety </a:t>
            </a:r>
            <a:r>
              <a:rPr lang="it-IT" b="1" dirty="0" smtClean="0"/>
              <a:t>1895 až 1896</a:t>
            </a:r>
            <a:endParaRPr lang="cs-CZ" b="1" dirty="0" smtClean="0"/>
          </a:p>
          <a:p>
            <a:r>
              <a:rPr lang="cs-CZ" dirty="0" smtClean="0"/>
              <a:t>architekt Jakob </a:t>
            </a:r>
            <a:r>
              <a:rPr lang="cs-CZ" dirty="0" err="1" smtClean="0"/>
              <a:t>Gartner</a:t>
            </a:r>
            <a:r>
              <a:rPr lang="cs-CZ" dirty="0" smtClean="0"/>
              <a:t>,</a:t>
            </a:r>
          </a:p>
          <a:p>
            <a:pPr>
              <a:buNone/>
            </a:pPr>
            <a:r>
              <a:rPr lang="cs-CZ" dirty="0" smtClean="0"/>
              <a:t>    přerovský rodák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nča\Desktop\DSCN615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484" b="1484"/>
          <a:stretch>
            <a:fillRect/>
          </a:stretch>
        </p:blipFill>
        <p:spPr bwMode="auto">
          <a:xfrm>
            <a:off x="2928926" y="571480"/>
            <a:ext cx="5605474" cy="4076708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  <a:reflection blurRad="1000" stA="49000" endA="500" endPos="10000" dist="900" dir="5400000" sy="-90000" algn="bl" rotWithShape="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cs-CZ" sz="4800" dirty="0" smtClean="0"/>
              <a:t>ulice U synagogy</a:t>
            </a:r>
            <a:endParaRPr lang="cs-CZ" sz="4800" dirty="0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half" idx="2"/>
          </p:nvPr>
        </p:nvSpPr>
        <p:spPr>
          <a:xfrm>
            <a:off x="285720" y="5572140"/>
            <a:ext cx="8191528" cy="1181930"/>
          </a:xfrm>
        </p:spPr>
        <p:txBody>
          <a:bodyPr>
            <a:noAutofit/>
          </a:bodyPr>
          <a:lstStyle/>
          <a:p>
            <a:r>
              <a:rPr lang="cs-CZ" sz="3600" dirty="0" smtClean="0"/>
              <a:t>Takto dnes vypadá místo, kde stála dříve synagoga</a:t>
            </a:r>
            <a:endParaRPr lang="cs-CZ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/>
            <a:r>
              <a:rPr lang="cs-CZ" b="1" dirty="0" smtClean="0"/>
              <a:t>Křišťálová noc v Opavě</a:t>
            </a:r>
            <a:endParaRPr lang="cs-CZ" b="1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929222" cy="4724400"/>
          </a:xfrm>
        </p:spPr>
        <p:txBody>
          <a:bodyPr/>
          <a:lstStyle/>
          <a:p>
            <a:r>
              <a:rPr lang="cs-CZ" dirty="0" smtClean="0"/>
              <a:t>Němci zapálili synagogu  </a:t>
            </a:r>
            <a:r>
              <a:rPr lang="cs-CZ" b="1" dirty="0" smtClean="0"/>
              <a:t>10. listopadu 1938</a:t>
            </a:r>
            <a:r>
              <a:rPr lang="cs-CZ" dirty="0" smtClean="0"/>
              <a:t> okolo páté hodiny ranní a hořela do pozdních odpoledních hodin</a:t>
            </a:r>
            <a:endParaRPr lang="cs-CZ" b="1" dirty="0" smtClean="0"/>
          </a:p>
          <a:p>
            <a:r>
              <a:rPr lang="cs-CZ" dirty="0" smtClean="0"/>
              <a:t>tato událost se stala začátkem otevřené nacistické likvidace židovství</a:t>
            </a:r>
            <a:endParaRPr lang="cs-CZ" b="1" dirty="0" smtClean="0"/>
          </a:p>
          <a:p>
            <a:endParaRPr lang="cs-CZ" b="1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3931"/>
          <a:stretch>
            <a:fillRect/>
          </a:stretch>
        </p:blipFill>
        <p:spPr bwMode="auto">
          <a:xfrm>
            <a:off x="5500694" y="1428736"/>
            <a:ext cx="3288944" cy="508254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cs-CZ" b="1" dirty="0" smtClean="0"/>
              <a:t>vzpomínky Františka Lhotského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cs-CZ" dirty="0" smtClean="0"/>
              <a:t>    Vlastně jsme ten požár pozorovali z dálky, přes sousední domy. Sešla se snad celá Opava, ale přímo k ohni směli jen nacisté. Přístupové cesty k synagoze byly obsazeny zátarasy. A zpočátku tam nebyli vpuštěni ani hasiči. Když už hasiči konečně mohli stát u ručních stříkaček a pumpovat, ze synagogy už zbyly jen ruiny.</a:t>
            </a:r>
            <a:endParaRPr lang="cs-CZ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r="2280" b="14415"/>
          <a:stretch>
            <a:fillRect/>
          </a:stretch>
        </p:blipFill>
        <p:spPr bwMode="auto">
          <a:xfrm>
            <a:off x="4929190" y="1474351"/>
            <a:ext cx="3857652" cy="4883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/>
            <a:r>
              <a:rPr lang="cs-CZ" sz="3000" b="1" dirty="0" smtClean="0"/>
              <a:t>zpráva v nacistickém tisku o zániku synagogy</a:t>
            </a:r>
            <a:endParaRPr lang="cs-CZ" sz="3000" b="1" dirty="0"/>
          </a:p>
        </p:txBody>
      </p:sp>
      <p:sp>
        <p:nvSpPr>
          <p:cNvPr id="17" name="Zástupný symbol pro obsah 16"/>
          <p:cNvSpPr>
            <a:spLocks noGrp="1"/>
          </p:cNvSpPr>
          <p:nvPr>
            <p:ph idx="1"/>
          </p:nvPr>
        </p:nvSpPr>
        <p:spPr>
          <a:xfrm>
            <a:off x="142844" y="1571612"/>
            <a:ext cx="8643998" cy="4525963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cs-CZ" dirty="0" smtClean="0"/>
              <a:t>    </a:t>
            </a:r>
            <a:r>
              <a:rPr lang="cs-CZ" b="1" dirty="0" smtClean="0"/>
              <a:t>Děsivě krásný pohled byl na světle šlehající plameny na čtyřech rohových věžích a velké střední kopuli templu, které se nakonec všechny s velkým rachotem zřítily. Přístupové cesty byly včera zaplněny zvědavci, kteří sem proudili ve velkém množství, aby se mohli na požár synagogy podívat. Ochranná a pomocná policie přístup uzavřela. Zbytky vyhořelé synagogy, která byla postavena v typicky židovském povrchním </a:t>
            </a:r>
            <a:r>
              <a:rPr lang="cs-CZ" b="1" dirty="0" err="1" smtClean="0"/>
              <a:t>orientálském</a:t>
            </a:r>
            <a:r>
              <a:rPr lang="cs-CZ" b="1" dirty="0" smtClean="0"/>
              <a:t> stylu na krásném místě uprostřed našeho města (...), budou brzy odstraněny a na místě, kde dříve stál templ, vyroste brzy reprezentativní </a:t>
            </a:r>
            <a:r>
              <a:rPr lang="cs-CZ" b="1" dirty="0" smtClean="0"/>
              <a:t>a </a:t>
            </a:r>
            <a:r>
              <a:rPr lang="cs-CZ" b="1" dirty="0" smtClean="0"/>
              <a:t>města hodná budova.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   10. listopad 1938, </a:t>
            </a:r>
            <a:r>
              <a:rPr lang="cs-CZ" dirty="0" err="1" smtClean="0"/>
              <a:t>Deutsche</a:t>
            </a:r>
            <a:r>
              <a:rPr lang="cs-CZ" dirty="0" smtClean="0"/>
              <a:t> Post </a:t>
            </a:r>
            <a:r>
              <a:rPr lang="cs-CZ" dirty="0" err="1" smtClean="0"/>
              <a:t>für</a:t>
            </a:r>
            <a:r>
              <a:rPr lang="cs-CZ" dirty="0" smtClean="0"/>
              <a:t> </a:t>
            </a:r>
            <a:r>
              <a:rPr lang="cs-CZ" dirty="0" err="1" smtClean="0"/>
              <a:t>Sudetenland</a:t>
            </a:r>
            <a:r>
              <a:rPr lang="cs-CZ" dirty="0" smtClean="0"/>
              <a:t> </a:t>
            </a:r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Autofit/>
          </a:bodyPr>
          <a:lstStyle/>
          <a:p>
            <a:pPr algn="ctr"/>
            <a:r>
              <a:rPr lang="cs-CZ" sz="6000" dirty="0" smtClean="0"/>
              <a:t>Zdroje</a:t>
            </a:r>
            <a:endParaRPr lang="cs-CZ" sz="6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http://cs.wikipedia.org/wiki/Synagoga_v_Opav%C4%9B</a:t>
            </a:r>
          </a:p>
          <a:p>
            <a:r>
              <a:rPr lang="cs-CZ" dirty="0" smtClean="0"/>
              <a:t>vlastní fotografie – Renata </a:t>
            </a:r>
            <a:r>
              <a:rPr lang="cs-CZ" dirty="0" err="1" smtClean="0"/>
              <a:t>Schreierová</a:t>
            </a:r>
            <a:endParaRPr lang="cs-CZ" dirty="0" smtClean="0"/>
          </a:p>
          <a:p>
            <a:r>
              <a:rPr lang="cs-CZ" dirty="0" smtClean="0"/>
              <a:t>http://www.</a:t>
            </a:r>
            <a:r>
              <a:rPr lang="cs-CZ" dirty="0" err="1" smtClean="0"/>
              <a:t>kcprymarov.estranky.cz</a:t>
            </a:r>
            <a:r>
              <a:rPr lang="cs-CZ" dirty="0" smtClean="0"/>
              <a:t>/</a:t>
            </a:r>
            <a:r>
              <a:rPr lang="cs-CZ" dirty="0" err="1" smtClean="0"/>
              <a:t>clanky</a:t>
            </a:r>
            <a:r>
              <a:rPr lang="cs-CZ" dirty="0" smtClean="0"/>
              <a:t>/</a:t>
            </a:r>
            <a:r>
              <a:rPr lang="cs-CZ" dirty="0" err="1" smtClean="0"/>
              <a:t>Vyroci</a:t>
            </a:r>
            <a:r>
              <a:rPr lang="cs-CZ" dirty="0" smtClean="0"/>
              <a:t>-</a:t>
            </a:r>
            <a:r>
              <a:rPr lang="cs-CZ" dirty="0" err="1" smtClean="0"/>
              <a:t>udalosti</a:t>
            </a:r>
            <a:r>
              <a:rPr lang="cs-CZ" dirty="0" smtClean="0"/>
              <a:t>/</a:t>
            </a:r>
            <a:r>
              <a:rPr lang="cs-CZ" dirty="0" err="1" smtClean="0"/>
              <a:t>opavsky</a:t>
            </a:r>
            <a:r>
              <a:rPr lang="cs-CZ" dirty="0" smtClean="0"/>
              <a:t>-historik-</a:t>
            </a:r>
            <a:r>
              <a:rPr lang="cs-CZ" dirty="0" err="1" smtClean="0"/>
              <a:t>borak</a:t>
            </a:r>
            <a:r>
              <a:rPr lang="cs-CZ" dirty="0" smtClean="0"/>
              <a:t>_-s-</a:t>
            </a:r>
            <a:r>
              <a:rPr lang="cs-CZ" dirty="0" err="1" smtClean="0"/>
              <a:t>kristalovou</a:t>
            </a:r>
            <a:r>
              <a:rPr lang="cs-CZ" dirty="0" smtClean="0"/>
              <a:t>-noci-se-</a:t>
            </a:r>
            <a:r>
              <a:rPr lang="cs-CZ" dirty="0" err="1" smtClean="0"/>
              <a:t>vratil</a:t>
            </a:r>
            <a:r>
              <a:rPr lang="cs-CZ" dirty="0" smtClean="0"/>
              <a:t>-</a:t>
            </a:r>
            <a:r>
              <a:rPr lang="cs-CZ" dirty="0" err="1" smtClean="0"/>
              <a:t>prizrak</a:t>
            </a:r>
            <a:r>
              <a:rPr lang="cs-CZ" dirty="0" smtClean="0"/>
              <a:t>-</a:t>
            </a:r>
            <a:r>
              <a:rPr lang="cs-CZ" dirty="0" err="1" smtClean="0"/>
              <a:t>stredoveku.html</a:t>
            </a:r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120</TotalTime>
  <Words>348</Words>
  <Application>Microsoft Office PowerPoint</Application>
  <PresentationFormat>Předvádění na obrazovce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Cesta</vt:lpstr>
      <vt:lpstr> synagoga v Opavě</vt:lpstr>
      <vt:lpstr>Židé na opavsku</vt:lpstr>
      <vt:lpstr>co je křišťálová noc</vt:lpstr>
      <vt:lpstr>Opavská synagoga,  Templ</vt:lpstr>
      <vt:lpstr>ulice U synagogy</vt:lpstr>
      <vt:lpstr>Křišťálová noc v Opavě</vt:lpstr>
      <vt:lpstr>vzpomínky Františka Lhotského</vt:lpstr>
      <vt:lpstr>zpráva v nacistickém tisku o zániku synagogy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Židovská synagoga v Opavě</dc:title>
  <dc:creator>Renata Schreierová</dc:creator>
  <cp:lastModifiedBy>Anča</cp:lastModifiedBy>
  <cp:revision>25</cp:revision>
  <dcterms:created xsi:type="dcterms:W3CDTF">2012-06-09T20:49:42Z</dcterms:created>
  <dcterms:modified xsi:type="dcterms:W3CDTF">2012-06-09T23:18:53Z</dcterms:modified>
</cp:coreProperties>
</file>