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1" r:id="rId3"/>
    <p:sldId id="256" r:id="rId4"/>
    <p:sldId id="257" r:id="rId5"/>
    <p:sldId id="258" r:id="rId6"/>
    <p:sldId id="259" r:id="rId7"/>
    <p:sldId id="260" r:id="rId8"/>
    <p:sldId id="262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B0D4A-1056-4E66-B33B-ADF2DAEC02D9}" type="datetimeFigureOut">
              <a:rPr lang="cs-CZ" smtClean="0"/>
              <a:pPr/>
              <a:t>10.4.2013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AD93-7920-4902-86F3-A7797EF8E9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B0D4A-1056-4E66-B33B-ADF2DAEC02D9}" type="datetimeFigureOut">
              <a:rPr lang="cs-CZ" smtClean="0"/>
              <a:pPr/>
              <a:t>10.4.2013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AD93-7920-4902-86F3-A7797EF8E9F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B0D4A-1056-4E66-B33B-ADF2DAEC02D9}" type="datetimeFigureOut">
              <a:rPr lang="cs-CZ" smtClean="0"/>
              <a:pPr/>
              <a:t>10.4.2013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AD93-7920-4902-86F3-A7797EF8E9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B0D4A-1056-4E66-B33B-ADF2DAEC02D9}" type="datetimeFigureOut">
              <a:rPr lang="cs-CZ" smtClean="0"/>
              <a:pPr/>
              <a:t>10.4.2013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AD93-7920-4902-86F3-A7797EF8E9F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B0D4A-1056-4E66-B33B-ADF2DAEC02D9}" type="datetimeFigureOut">
              <a:rPr lang="cs-CZ" smtClean="0"/>
              <a:pPr/>
              <a:t>10.4.2013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AD93-7920-4902-86F3-A7797EF8E9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B0D4A-1056-4E66-B33B-ADF2DAEC02D9}" type="datetimeFigureOut">
              <a:rPr lang="cs-CZ" smtClean="0"/>
              <a:pPr/>
              <a:t>10.4.2013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AD93-7920-4902-86F3-A7797EF8E9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B0D4A-1056-4E66-B33B-ADF2DAEC02D9}" type="datetimeFigureOut">
              <a:rPr lang="cs-CZ" smtClean="0"/>
              <a:pPr/>
              <a:t>10.4.2013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AD93-7920-4902-86F3-A7797EF8E9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B0D4A-1056-4E66-B33B-ADF2DAEC02D9}" type="datetimeFigureOut">
              <a:rPr lang="cs-CZ" smtClean="0"/>
              <a:pPr/>
              <a:t>10.4.2013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AD93-7920-4902-86F3-A7797EF8E9F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B0D4A-1056-4E66-B33B-ADF2DAEC02D9}" type="datetimeFigureOut">
              <a:rPr lang="cs-CZ" smtClean="0"/>
              <a:pPr/>
              <a:t>10.4.2013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AD93-7920-4902-86F3-A7797EF8E9F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B0D4A-1056-4E66-B33B-ADF2DAEC02D9}" type="datetimeFigureOut">
              <a:rPr lang="cs-CZ" smtClean="0"/>
              <a:pPr/>
              <a:t>10.4.2013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AD93-7920-4902-86F3-A7797EF8E9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B0D4A-1056-4E66-B33B-ADF2DAEC02D9}" type="datetimeFigureOut">
              <a:rPr lang="cs-CZ" smtClean="0"/>
              <a:pPr/>
              <a:t>10.4.2013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7AD93-7920-4902-86F3-A7797EF8E9F3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DAB0D4A-1056-4E66-B33B-ADF2DAEC02D9}" type="datetimeFigureOut">
              <a:rPr lang="cs-CZ" smtClean="0"/>
              <a:pPr/>
              <a:t>10.4.2013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0E7AD93-7920-4902-86F3-A7797EF8E9F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872067" y="3212976"/>
            <a:ext cx="7408333" cy="2913187"/>
          </a:xfrm>
        </p:spPr>
        <p:txBody>
          <a:bodyPr/>
          <a:lstStyle/>
          <a:p>
            <a:endParaRPr lang="cs-CZ" dirty="0"/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pPr marL="0" indent="0" algn="ctr">
              <a:buNone/>
            </a:pPr>
            <a:r>
              <a:rPr lang="cs-CZ" b="1" dirty="0" smtClean="0"/>
              <a:t>VY_32_INOVACE_16_05</a:t>
            </a:r>
            <a:endParaRPr lang="cs-CZ" dirty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1025" name="Obrázek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7200"/>
            <a:ext cx="6984776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96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872067" y="476672"/>
            <a:ext cx="7408333" cy="6192688"/>
          </a:xfrm>
        </p:spPr>
        <p:txBody>
          <a:bodyPr>
            <a:normAutofit fontScale="62500" lnSpcReduction="20000"/>
          </a:bodyPr>
          <a:lstStyle/>
          <a:p>
            <a:r>
              <a:rPr lang="cs-CZ" dirty="0" smtClean="0"/>
              <a:t>Název:			Občanem státu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/>
              <a:t>Anotace:		Prezentace, která slouží k osvojení si informací, které 			vyplývají z občanství v ČR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/>
              <a:t>Autor:			Mgr. Petr </a:t>
            </a:r>
            <a:r>
              <a:rPr lang="cs-CZ" dirty="0" err="1" smtClean="0"/>
              <a:t>Horehleď</a:t>
            </a:r>
            <a:r>
              <a:rPr lang="cs-CZ" dirty="0" smtClean="0"/>
              <a:t>						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/>
              <a:t>Jazyk:			Čeština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/>
              <a:t>Očekávaný výstup:		Žák  se orientuje v základních povinnostech občana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/>
              <a:t>Speciální vzdělávací potřeby:	Žádné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/>
              <a:t>Klíčová slova:		Státní občanství, občanský průkaz, státní symboly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/>
              <a:t>Druh učebního materiálu:	Prezentace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/>
              <a:t>Druh </a:t>
            </a:r>
            <a:r>
              <a:rPr lang="cs-CZ" dirty="0" err="1" smtClean="0"/>
              <a:t>interaktivity</a:t>
            </a:r>
            <a:r>
              <a:rPr lang="cs-CZ" dirty="0" smtClean="0"/>
              <a:t>:		Aktivita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/>
              <a:t>Cílová skupina:		Žák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/>
              <a:t>Stupeň a typ vzdělání:	Základní vzdělání – druhý stupeň – první období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/>
              <a:t>Typická věková skupina:	13 – 15 let		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/>
              <a:t>Celková </a:t>
            </a:r>
            <a:r>
              <a:rPr lang="cs-CZ" smtClean="0"/>
              <a:t>velikost:		186 kB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Občanem státu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82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Vzniká:</a:t>
            </a:r>
          </a:p>
          <a:p>
            <a:pPr marL="608013" indent="-342900">
              <a:buFontTx/>
              <a:buChar char="-"/>
            </a:pPr>
            <a:r>
              <a:rPr lang="cs-CZ" dirty="0" smtClean="0"/>
              <a:t>narozením na území ČR</a:t>
            </a:r>
          </a:p>
          <a:p>
            <a:pPr marL="608013" indent="-342900">
              <a:buFontTx/>
              <a:buChar char="-"/>
            </a:pPr>
            <a:r>
              <a:rPr lang="cs-CZ" dirty="0"/>
              <a:t>o</a:t>
            </a:r>
            <a:r>
              <a:rPr lang="cs-CZ" dirty="0" smtClean="0"/>
              <a:t>svojením</a:t>
            </a:r>
          </a:p>
          <a:p>
            <a:pPr marL="608013" indent="-342900">
              <a:buFontTx/>
              <a:buChar char="-"/>
            </a:pPr>
            <a:r>
              <a:rPr lang="cs-CZ" dirty="0"/>
              <a:t>u</a:t>
            </a:r>
            <a:r>
              <a:rPr lang="cs-CZ" dirty="0" smtClean="0"/>
              <a:t>rčením otcovství</a:t>
            </a:r>
          </a:p>
          <a:p>
            <a:pPr marL="608013" indent="-342900">
              <a:buFontTx/>
              <a:buChar char="-"/>
            </a:pPr>
            <a:r>
              <a:rPr lang="cs-CZ" dirty="0"/>
              <a:t>p</a:t>
            </a:r>
            <a:r>
              <a:rPr lang="cs-CZ" dirty="0" smtClean="0"/>
              <a:t>rohlášením</a:t>
            </a:r>
          </a:p>
          <a:p>
            <a:pPr marL="608013" indent="-342900">
              <a:buFontTx/>
              <a:buChar char="-"/>
            </a:pPr>
            <a:r>
              <a:rPr lang="cs-CZ" dirty="0" smtClean="0"/>
              <a:t>udělením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Státní občanství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695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377787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Po dosažení věku 15 let obdržíme OP, ale musíme o něj zažádat a to na jakémkoliv úřadě</a:t>
            </a:r>
          </a:p>
          <a:p>
            <a:r>
              <a:rPr lang="cs-CZ" dirty="0" smtClean="0"/>
              <a:t>Podmínky vystavení OP:</a:t>
            </a:r>
          </a:p>
          <a:p>
            <a:pPr marL="608013" indent="-342900">
              <a:buFontTx/>
              <a:buChar char="-"/>
            </a:pPr>
            <a:r>
              <a:rPr lang="cs-CZ" dirty="0" smtClean="0"/>
              <a:t>Trvalý pobyt v ČR</a:t>
            </a:r>
          </a:p>
          <a:p>
            <a:pPr marL="608013" indent="-342900">
              <a:buFontTx/>
              <a:buChar char="-"/>
            </a:pPr>
            <a:r>
              <a:rPr lang="cs-CZ" dirty="0" smtClean="0"/>
              <a:t>Podepsaná žádost</a:t>
            </a:r>
          </a:p>
          <a:p>
            <a:pPr marL="608013" indent="-342900">
              <a:buFontTx/>
              <a:buChar char="-"/>
            </a:pPr>
            <a:r>
              <a:rPr lang="cs-CZ" dirty="0" smtClean="0"/>
              <a:t>Fotografie – dnes vás už vyfotí přímo na úřadě</a:t>
            </a:r>
          </a:p>
          <a:p>
            <a:pPr marL="608013" indent="-342900">
              <a:buFontTx/>
              <a:buChar char="-"/>
            </a:pPr>
            <a:r>
              <a:rPr lang="cs-CZ" dirty="0" smtClean="0"/>
              <a:t>Doklady prokazující údaje uvedené v žádosti (rodný list, doklad o státním občanství, pas)</a:t>
            </a:r>
          </a:p>
          <a:p>
            <a:pPr marL="265113" indent="-265113"/>
            <a:r>
              <a:rPr lang="cs-CZ" dirty="0" smtClean="0"/>
              <a:t>Při ztrátě, odcizení, poškození musíme o nový OP zažádat do 10-ti dnů</a:t>
            </a:r>
          </a:p>
          <a:p>
            <a:pPr marL="608013" indent="-342900">
              <a:buFontTx/>
              <a:buChar char="-"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Obdržení občanského průkazu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602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Jsou předměty ústavou dané jako nezaměnitelné označení státu. Obvykle vycházejí z historických tradic:</a:t>
            </a:r>
          </a:p>
          <a:p>
            <a:pPr marL="608013" indent="-342900">
              <a:buFontTx/>
              <a:buChar char="-"/>
            </a:pPr>
            <a:r>
              <a:rPr lang="cs-CZ" dirty="0" smtClean="0"/>
              <a:t>Hymna</a:t>
            </a:r>
          </a:p>
          <a:p>
            <a:pPr marL="608013" indent="-342900">
              <a:buFontTx/>
              <a:buChar char="-"/>
            </a:pPr>
            <a:r>
              <a:rPr lang="cs-CZ" dirty="0" smtClean="0"/>
              <a:t>Státní znak</a:t>
            </a:r>
          </a:p>
          <a:p>
            <a:pPr marL="608013" indent="-342900">
              <a:buFontTx/>
              <a:buChar char="-"/>
            </a:pPr>
            <a:r>
              <a:rPr lang="cs-CZ" dirty="0" smtClean="0"/>
              <a:t>Státní vlajka</a:t>
            </a:r>
          </a:p>
          <a:p>
            <a:pPr marL="608013" indent="-342900">
              <a:buFontTx/>
              <a:buChar char="-"/>
            </a:pPr>
            <a:r>
              <a:rPr lang="cs-CZ" dirty="0" smtClean="0"/>
              <a:t>Státní pečeť</a:t>
            </a:r>
          </a:p>
          <a:p>
            <a:pPr marL="608013" indent="-342900">
              <a:buFontTx/>
              <a:buChar char="-"/>
            </a:pPr>
            <a:r>
              <a:rPr lang="cs-CZ" dirty="0" smtClean="0"/>
              <a:t>Státní barvy</a:t>
            </a:r>
          </a:p>
          <a:p>
            <a:pPr marL="608013" indent="-342900">
              <a:buFontTx/>
              <a:buChar char="-"/>
            </a:pPr>
            <a:r>
              <a:rPr lang="cs-CZ" dirty="0" smtClean="0"/>
              <a:t>Vlajka prezidenta republiky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Státní symboly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968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Migrace – stěhování, změna místa pobytu</a:t>
            </a:r>
          </a:p>
          <a:p>
            <a:r>
              <a:rPr lang="cs-CZ" dirty="0" smtClean="0"/>
              <a:t>Emigrace – vystěhovalectví, vynucený pobyt v cizině</a:t>
            </a:r>
          </a:p>
          <a:p>
            <a:r>
              <a:rPr lang="cs-CZ" dirty="0" smtClean="0"/>
              <a:t>Imigrace – přistěhovalectví (opak emigrace)</a:t>
            </a:r>
          </a:p>
          <a:p>
            <a:r>
              <a:rPr lang="cs-CZ" dirty="0" smtClean="0"/>
              <a:t>Imigrant – přistěhovalec</a:t>
            </a:r>
          </a:p>
          <a:p>
            <a:r>
              <a:rPr lang="cs-CZ" dirty="0" smtClean="0"/>
              <a:t>Emigrant – vystěhovalec, vyhnanec</a:t>
            </a:r>
          </a:p>
          <a:p>
            <a:r>
              <a:rPr lang="cs-CZ" dirty="0" smtClean="0"/>
              <a:t>Exil – vypovězení ze země</a:t>
            </a:r>
          </a:p>
          <a:p>
            <a:r>
              <a:rPr lang="cs-CZ" dirty="0" smtClean="0"/>
              <a:t>Exulant – vyhnanec, vyhoštěnec</a:t>
            </a:r>
          </a:p>
          <a:p>
            <a:r>
              <a:rPr lang="cs-CZ" dirty="0" smtClean="0"/>
              <a:t>Repatriace – návrat do vlasti</a:t>
            </a:r>
          </a:p>
          <a:p>
            <a:r>
              <a:rPr lang="cs-CZ" dirty="0" smtClean="0"/>
              <a:t>Reemigrace – návrat emigrantů do vlasti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Důležité pojmy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3242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95536" y="2675467"/>
            <a:ext cx="8496943" cy="3450696"/>
          </a:xfrm>
        </p:spPr>
        <p:txBody>
          <a:bodyPr/>
          <a:lstStyle/>
          <a:p>
            <a:r>
              <a:rPr lang="cs-CZ" sz="1400" dirty="0" smtClean="0"/>
              <a:t>Janošková D., Ondráčková M., </a:t>
            </a:r>
            <a:r>
              <a:rPr lang="cs-CZ" sz="1400" dirty="0" err="1" smtClean="0"/>
              <a:t>Čábalová</a:t>
            </a:r>
            <a:r>
              <a:rPr lang="cs-CZ" sz="1400" dirty="0" smtClean="0"/>
              <a:t> D. </a:t>
            </a:r>
            <a:r>
              <a:rPr lang="cs-CZ" sz="1400" i="1" dirty="0" smtClean="0"/>
              <a:t>Občanská výchova 9, Rodinná výchova 9 : příručka učitele, pro základní školy a víceletá gymnázia. </a:t>
            </a:r>
            <a:r>
              <a:rPr lang="cs-CZ" sz="1400" dirty="0" smtClean="0"/>
              <a:t>1.vyd. Plzeň : </a:t>
            </a:r>
            <a:r>
              <a:rPr lang="cs-CZ" sz="1400" dirty="0" err="1" smtClean="0"/>
              <a:t>Fraus</a:t>
            </a:r>
            <a:r>
              <a:rPr lang="cs-CZ" sz="1400" dirty="0" smtClean="0"/>
              <a:t>,2007.ISBN 978-80-7238-529-4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Použité zdroje</a:t>
            </a:r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lnění">
  <a:themeElements>
    <a:clrScheme name="Špendlík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Vlnění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lnění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154</TotalTime>
  <Words>205</Words>
  <Application>Microsoft Office PowerPoint</Application>
  <PresentationFormat>Předvádění na obrazovce (4:3)</PresentationFormat>
  <Paragraphs>65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Vlnění</vt:lpstr>
      <vt:lpstr> </vt:lpstr>
      <vt:lpstr>Prezentace aplikace PowerPoint</vt:lpstr>
      <vt:lpstr>Občanem státu</vt:lpstr>
      <vt:lpstr>Státní občanství</vt:lpstr>
      <vt:lpstr>Obdržení občanského průkazu</vt:lpstr>
      <vt:lpstr>Státní symboly</vt:lpstr>
      <vt:lpstr>Důležité pojmy</vt:lpstr>
      <vt:lpstr>Použité zdroje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Občanem státu</dc:title>
  <dc:creator>Zdrálkovi</dc:creator>
  <cp:lastModifiedBy>Štěpánka Matějková</cp:lastModifiedBy>
  <cp:revision>19</cp:revision>
  <dcterms:created xsi:type="dcterms:W3CDTF">2012-10-14T10:01:34Z</dcterms:created>
  <dcterms:modified xsi:type="dcterms:W3CDTF">2013-04-10T08:39:04Z</dcterms:modified>
</cp:coreProperties>
</file>